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21" r:id="rId1"/>
  </p:sldMasterIdLst>
  <p:notesMasterIdLst>
    <p:notesMasterId r:id="rId92"/>
  </p:notesMasterIdLst>
  <p:sldIdLst>
    <p:sldId id="256" r:id="rId2"/>
    <p:sldId id="329" r:id="rId3"/>
    <p:sldId id="330" r:id="rId4"/>
    <p:sldId id="331" r:id="rId5"/>
    <p:sldId id="332" r:id="rId6"/>
    <p:sldId id="333" r:id="rId7"/>
    <p:sldId id="334" r:id="rId8"/>
    <p:sldId id="328" r:id="rId9"/>
    <p:sldId id="373" r:id="rId10"/>
    <p:sldId id="374" r:id="rId11"/>
    <p:sldId id="375" r:id="rId12"/>
    <p:sldId id="376" r:id="rId13"/>
    <p:sldId id="377" r:id="rId14"/>
    <p:sldId id="378" r:id="rId15"/>
    <p:sldId id="379" r:id="rId16"/>
    <p:sldId id="380" r:id="rId17"/>
    <p:sldId id="381" r:id="rId18"/>
    <p:sldId id="382" r:id="rId19"/>
    <p:sldId id="383" r:id="rId20"/>
    <p:sldId id="384" r:id="rId21"/>
    <p:sldId id="385" r:id="rId22"/>
    <p:sldId id="386" r:id="rId23"/>
    <p:sldId id="387" r:id="rId24"/>
    <p:sldId id="388" r:id="rId25"/>
    <p:sldId id="389" r:id="rId26"/>
    <p:sldId id="390" r:id="rId27"/>
    <p:sldId id="391" r:id="rId28"/>
    <p:sldId id="392" r:id="rId29"/>
    <p:sldId id="393" r:id="rId30"/>
    <p:sldId id="394" r:id="rId31"/>
    <p:sldId id="395" r:id="rId32"/>
    <p:sldId id="396" r:id="rId33"/>
    <p:sldId id="397" r:id="rId34"/>
    <p:sldId id="398" r:id="rId35"/>
    <p:sldId id="399" r:id="rId36"/>
    <p:sldId id="400" r:id="rId37"/>
    <p:sldId id="401" r:id="rId38"/>
    <p:sldId id="402" r:id="rId39"/>
    <p:sldId id="403" r:id="rId40"/>
    <p:sldId id="404" r:id="rId41"/>
    <p:sldId id="405" r:id="rId42"/>
    <p:sldId id="408" r:id="rId43"/>
    <p:sldId id="322" r:id="rId44"/>
    <p:sldId id="323" r:id="rId45"/>
    <p:sldId id="356" r:id="rId46"/>
    <p:sldId id="318" r:id="rId47"/>
    <p:sldId id="335" r:id="rId48"/>
    <p:sldId id="358" r:id="rId49"/>
    <p:sldId id="357" r:id="rId50"/>
    <p:sldId id="359" r:id="rId51"/>
    <p:sldId id="362" r:id="rId52"/>
    <p:sldId id="363" r:id="rId53"/>
    <p:sldId id="364" r:id="rId54"/>
    <p:sldId id="324" r:id="rId55"/>
    <p:sldId id="325" r:id="rId56"/>
    <p:sldId id="327" r:id="rId57"/>
    <p:sldId id="307" r:id="rId58"/>
    <p:sldId id="336" r:id="rId59"/>
    <p:sldId id="317" r:id="rId60"/>
    <p:sldId id="343" r:id="rId61"/>
    <p:sldId id="346" r:id="rId62"/>
    <p:sldId id="319" r:id="rId63"/>
    <p:sldId id="337" r:id="rId64"/>
    <p:sldId id="320" r:id="rId65"/>
    <p:sldId id="321" r:id="rId66"/>
    <p:sldId id="326" r:id="rId67"/>
    <p:sldId id="339" r:id="rId68"/>
    <p:sldId id="340" r:id="rId69"/>
    <p:sldId id="338" r:id="rId70"/>
    <p:sldId id="341" r:id="rId71"/>
    <p:sldId id="342" r:id="rId72"/>
    <p:sldId id="361" r:id="rId73"/>
    <p:sldId id="360" r:id="rId74"/>
    <p:sldId id="344" r:id="rId75"/>
    <p:sldId id="345" r:id="rId76"/>
    <p:sldId id="348" r:id="rId77"/>
    <p:sldId id="349" r:id="rId78"/>
    <p:sldId id="316" r:id="rId79"/>
    <p:sldId id="347" r:id="rId80"/>
    <p:sldId id="370" r:id="rId81"/>
    <p:sldId id="371" r:id="rId82"/>
    <p:sldId id="372" r:id="rId83"/>
    <p:sldId id="350" r:id="rId84"/>
    <p:sldId id="351" r:id="rId85"/>
    <p:sldId id="352" r:id="rId86"/>
    <p:sldId id="353" r:id="rId87"/>
    <p:sldId id="354" r:id="rId88"/>
    <p:sldId id="355" r:id="rId89"/>
    <p:sldId id="368" r:id="rId90"/>
    <p:sldId id="369" r:id="rId91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Arial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Arial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Arial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Arial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66FF"/>
    <a:srgbClr val="009900"/>
    <a:srgbClr val="CC0000"/>
    <a:srgbClr val="FF0000"/>
    <a:srgbClr val="94C606"/>
    <a:srgbClr val="FF33CC"/>
    <a:srgbClr val="00FFFF"/>
    <a:srgbClr val="33CC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7" autoAdjust="0"/>
    <p:restoredTop sz="90080" autoAdjust="0"/>
  </p:normalViewPr>
  <p:slideViewPr>
    <p:cSldViewPr snapToGrid="0">
      <p:cViewPr>
        <p:scale>
          <a:sx n="90" d="100"/>
          <a:sy n="90" d="100"/>
        </p:scale>
        <p:origin x="-2160" y="-3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314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theme" Target="theme/theme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70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6.png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75.wmf"/><Relationship Id="rId2" Type="http://schemas.openxmlformats.org/officeDocument/2006/relationships/image" Target="../media/image74.wmf"/><Relationship Id="rId1" Type="http://schemas.openxmlformats.org/officeDocument/2006/relationships/image" Target="../media/image73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82.emf"/><Relationship Id="rId2" Type="http://schemas.openxmlformats.org/officeDocument/2006/relationships/image" Target="../media/image81.emf"/><Relationship Id="rId1" Type="http://schemas.openxmlformats.org/officeDocument/2006/relationships/image" Target="../media/image80.e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7.emf"/><Relationship Id="rId1" Type="http://schemas.openxmlformats.org/officeDocument/2006/relationships/image" Target="../media/image106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endParaRPr lang="sk-SK"/>
          </a:p>
        </p:txBody>
      </p:sp>
      <p:sp>
        <p:nvSpPr>
          <p:cNvPr id="20070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endParaRPr lang="sk-SK"/>
          </a:p>
        </p:txBody>
      </p:sp>
      <p:sp>
        <p:nvSpPr>
          <p:cNvPr id="20070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20070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k-SK" smtClean="0"/>
              <a:t>Click to edit Master text styles</a:t>
            </a:r>
          </a:p>
          <a:p>
            <a:pPr lvl="1"/>
            <a:r>
              <a:rPr lang="sk-SK" smtClean="0"/>
              <a:t>Second level</a:t>
            </a:r>
          </a:p>
          <a:p>
            <a:pPr lvl="2"/>
            <a:r>
              <a:rPr lang="sk-SK" smtClean="0"/>
              <a:t>Third level</a:t>
            </a:r>
          </a:p>
          <a:p>
            <a:pPr lvl="3"/>
            <a:r>
              <a:rPr lang="sk-SK" smtClean="0"/>
              <a:t>Fourth level</a:t>
            </a:r>
          </a:p>
          <a:p>
            <a:pPr lvl="4"/>
            <a:r>
              <a:rPr lang="sk-SK" smtClean="0"/>
              <a:t>Fifth level</a:t>
            </a:r>
          </a:p>
        </p:txBody>
      </p:sp>
      <p:sp>
        <p:nvSpPr>
          <p:cNvPr id="20071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endParaRPr lang="sk-SK"/>
          </a:p>
        </p:txBody>
      </p:sp>
      <p:sp>
        <p:nvSpPr>
          <p:cNvPr id="20071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fld id="{05F6AC9F-B6F8-4B5A-BAA1-234C58A5DDAF}" type="slidenum">
              <a:rPr lang="sk-SK"/>
              <a:pPr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39086475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8" Type="http://schemas.openxmlformats.org/officeDocument/2006/relationships/hyperlink" Target="http://cs.wikipedia.org/wiki/Foveon_X3#cite_note-6" TargetMode="External"/><Relationship Id="rId3" Type="http://schemas.openxmlformats.org/officeDocument/2006/relationships/hyperlink" Target="http://cs.wikipedia.org/wiki/Bayerova_maska" TargetMode="External"/><Relationship Id="rId7" Type="http://schemas.openxmlformats.org/officeDocument/2006/relationships/hyperlink" Target="http://cs.wikipedia.org/wiki/Foveon_X3#cite_note-5" TargetMode="External"/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://cs.wikipedia.org/wiki/Interpolace" TargetMode="External"/><Relationship Id="rId5" Type="http://schemas.openxmlformats.org/officeDocument/2006/relationships/hyperlink" Target="http://cs.wikipedia.org/wiki/Pixel" TargetMode="External"/><Relationship Id="rId4" Type="http://schemas.openxmlformats.org/officeDocument/2006/relationships/hyperlink" Target="http://cs.wikipedia.org/wiki/RGB" TargetMode="Externa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Arial" charset="0"/>
                <a:ea typeface="+mn-ea"/>
                <a:cs typeface="Arial" charset="0"/>
              </a:rPr>
              <a:t>Images of some text obtained with shrinking pinholes: large pinholes give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Arial" charset="0"/>
                <a:ea typeface="+mn-ea"/>
                <a:cs typeface="Arial" charset="0"/>
              </a:rPr>
              <a:t>bright but fuzzy images but pinholes that are too small also give blurry images because of</a:t>
            </a:r>
          </a:p>
          <a:p>
            <a:r>
              <a:rPr lang="sk-SK" sz="1200" b="0" i="0" u="none" strike="noStrike" kern="1200" baseline="0" dirty="0" smtClean="0">
                <a:solidFill>
                  <a:schemeClr val="tx1"/>
                </a:solidFill>
                <a:latin typeface="Arial" charset="0"/>
                <a:ea typeface="+mn-ea"/>
                <a:cs typeface="Arial" charset="0"/>
              </a:rPr>
              <a:t>diffraction effects.</a:t>
            </a:r>
            <a:endParaRPr lang="sk-S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F6AC9F-B6F8-4B5A-BAA1-234C58A5DDAF}" type="slidenum">
              <a:rPr lang="sk-SK" smtClean="0"/>
              <a:pPr/>
              <a:t>5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3371776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10636EC-682B-466D-8EDA-BF2DCCE1F54D}" type="slidenum">
              <a:rPr lang="cs-CZ">
                <a:latin typeface="Times New Roman" pitchFamily="18" charset="0"/>
              </a:rPr>
              <a:pPr/>
              <a:t>19</a:t>
            </a:fld>
            <a:endParaRPr lang="cs-CZ">
              <a:latin typeface="Times New Roman" pitchFamily="18" charset="0"/>
            </a:endParaRPr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sk-SK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sk-SK" b="1" dirty="0" smtClean="0"/>
          </a:p>
          <a:p>
            <a:endParaRPr lang="sk-S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F6AC9F-B6F8-4B5A-BAA1-234C58A5DDAF}" type="slidenum">
              <a:rPr lang="sk-SK" smtClean="0"/>
              <a:pPr/>
              <a:t>45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050811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Older CCD sensors were prone to blooming, when</a:t>
            </a:r>
            <a:r>
              <a:rPr lang="sk-SK" dirty="0" smtClean="0"/>
              <a:t> </a:t>
            </a:r>
            <a:r>
              <a:rPr lang="en-US" dirty="0" smtClean="0"/>
              <a:t>charges from one over-exposed pixel spilled into adjacent ones,</a:t>
            </a:r>
            <a:endParaRPr lang="sk-SK" dirty="0" smtClean="0"/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 but most newer CCDs have</a:t>
            </a:r>
            <a:r>
              <a:rPr lang="sk-SK" dirty="0" smtClean="0"/>
              <a:t> </a:t>
            </a:r>
            <a:r>
              <a:rPr lang="en-US" dirty="0" smtClean="0"/>
              <a:t>anti-blooming technology (“troughs” into which the excess charge can spill).</a:t>
            </a:r>
            <a:endParaRPr lang="sk-SK" dirty="0" smtClean="0"/>
          </a:p>
          <a:p>
            <a:endParaRPr lang="sk-S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F6AC9F-B6F8-4B5A-BAA1-234C58A5DDAF}" type="slidenum">
              <a:rPr lang="sk-SK" smtClean="0"/>
              <a:pPr/>
              <a:t>48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98431164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 err="1" smtClean="0"/>
              <a:t>Naprostá</a:t>
            </a:r>
            <a:r>
              <a:rPr lang="sk-SK" dirty="0" smtClean="0"/>
              <a:t> </a:t>
            </a:r>
            <a:r>
              <a:rPr lang="sk-SK" dirty="0" err="1" smtClean="0"/>
              <a:t>většina</a:t>
            </a:r>
            <a:r>
              <a:rPr lang="sk-SK" dirty="0" smtClean="0"/>
              <a:t> </a:t>
            </a:r>
            <a:r>
              <a:rPr lang="sk-SK" dirty="0" err="1" smtClean="0"/>
              <a:t>digitálních</a:t>
            </a:r>
            <a:r>
              <a:rPr lang="sk-SK" dirty="0" smtClean="0"/>
              <a:t> </a:t>
            </a:r>
            <a:r>
              <a:rPr lang="sk-SK" dirty="0" err="1" smtClean="0"/>
              <a:t>fotoaparátů</a:t>
            </a:r>
            <a:r>
              <a:rPr lang="sk-SK" dirty="0" smtClean="0"/>
              <a:t> </a:t>
            </a:r>
            <a:r>
              <a:rPr lang="sk-SK" dirty="0" err="1" smtClean="0"/>
              <a:t>využívá</a:t>
            </a:r>
            <a:r>
              <a:rPr lang="sk-SK" dirty="0" smtClean="0"/>
              <a:t> snímače s </a:t>
            </a:r>
            <a:r>
              <a:rPr lang="sk-SK" dirty="0" err="1" smtClean="0">
                <a:hlinkClick r:id="rId3" tooltip="Bayerova maska"/>
              </a:rPr>
              <a:t>Bayerovou</a:t>
            </a:r>
            <a:r>
              <a:rPr lang="sk-SK" dirty="0" smtClean="0">
                <a:hlinkClick r:id="rId3" tooltip="Bayerova maska"/>
              </a:rPr>
              <a:t> maskou</a:t>
            </a:r>
            <a:r>
              <a:rPr lang="sk-SK" dirty="0" smtClean="0"/>
              <a:t>, </a:t>
            </a:r>
            <a:r>
              <a:rPr lang="sk-SK" dirty="0" err="1" smtClean="0"/>
              <a:t>které</a:t>
            </a:r>
            <a:r>
              <a:rPr lang="sk-SK" dirty="0" smtClean="0"/>
              <a:t> </a:t>
            </a:r>
            <a:r>
              <a:rPr lang="sk-SK" dirty="0" err="1" smtClean="0"/>
              <a:t>mají</a:t>
            </a:r>
            <a:r>
              <a:rPr lang="sk-SK" dirty="0" smtClean="0"/>
              <a:t> </a:t>
            </a:r>
            <a:r>
              <a:rPr lang="sk-SK" dirty="0" err="1" smtClean="0"/>
              <a:t>zcela</a:t>
            </a:r>
            <a:r>
              <a:rPr lang="sk-SK" dirty="0" smtClean="0"/>
              <a:t> odlišnou </a:t>
            </a:r>
            <a:r>
              <a:rPr lang="sk-SK" dirty="0" err="1" smtClean="0"/>
              <a:t>konstrukci</a:t>
            </a:r>
            <a:r>
              <a:rPr lang="sk-SK" dirty="0" smtClean="0"/>
              <a:t> v </a:t>
            </a:r>
            <a:r>
              <a:rPr lang="sk-SK" dirty="0" err="1" smtClean="0"/>
              <a:t>porovnání</a:t>
            </a:r>
            <a:r>
              <a:rPr lang="sk-SK" dirty="0" smtClean="0"/>
              <a:t> s </a:t>
            </a:r>
            <a:r>
              <a:rPr lang="sk-SK" dirty="0" err="1" smtClean="0"/>
              <a:t>Foveonem</a:t>
            </a:r>
            <a:r>
              <a:rPr lang="sk-SK" dirty="0" smtClean="0"/>
              <a:t> X3. Jednotlivé </a:t>
            </a:r>
            <a:r>
              <a:rPr lang="sk-SK" dirty="0" err="1" smtClean="0"/>
              <a:t>světlocitlivé</a:t>
            </a:r>
            <a:r>
              <a:rPr lang="sk-SK" dirty="0" smtClean="0"/>
              <a:t> </a:t>
            </a:r>
            <a:r>
              <a:rPr lang="sk-SK" dirty="0" err="1" smtClean="0"/>
              <a:t>buňky</a:t>
            </a:r>
            <a:r>
              <a:rPr lang="sk-SK" dirty="0" smtClean="0"/>
              <a:t> </a:t>
            </a:r>
            <a:r>
              <a:rPr lang="sk-SK" dirty="0" err="1" smtClean="0"/>
              <a:t>tradičních</a:t>
            </a:r>
            <a:r>
              <a:rPr lang="sk-SK" dirty="0" smtClean="0"/>
              <a:t> </a:t>
            </a:r>
            <a:r>
              <a:rPr lang="sk-SK" dirty="0" err="1" smtClean="0"/>
              <a:t>snímačů</a:t>
            </a:r>
            <a:r>
              <a:rPr lang="sk-SK" dirty="0" smtClean="0"/>
              <a:t> </a:t>
            </a:r>
            <a:r>
              <a:rPr lang="sk-SK" dirty="0" err="1" smtClean="0"/>
              <a:t>jsou</a:t>
            </a:r>
            <a:r>
              <a:rPr lang="sk-SK" dirty="0" smtClean="0"/>
              <a:t> </a:t>
            </a:r>
            <a:r>
              <a:rPr lang="sk-SK" dirty="0" err="1" smtClean="0"/>
              <a:t>schopny</a:t>
            </a:r>
            <a:r>
              <a:rPr lang="sk-SK" dirty="0" smtClean="0"/>
              <a:t> </a:t>
            </a:r>
            <a:r>
              <a:rPr lang="sk-SK" dirty="0" err="1" smtClean="0"/>
              <a:t>rozpoznat</a:t>
            </a:r>
            <a:r>
              <a:rPr lang="sk-SK" dirty="0" smtClean="0"/>
              <a:t> </a:t>
            </a:r>
            <a:r>
              <a:rPr lang="sk-SK" dirty="0" err="1" smtClean="0"/>
              <a:t>pouze</a:t>
            </a:r>
            <a:r>
              <a:rPr lang="sk-SK" dirty="0" smtClean="0"/>
              <a:t> jas, </a:t>
            </a:r>
            <a:r>
              <a:rPr lang="sk-SK" dirty="0" err="1" smtClean="0"/>
              <a:t>barvu</a:t>
            </a:r>
            <a:r>
              <a:rPr lang="sk-SK" dirty="0" smtClean="0"/>
              <a:t> </a:t>
            </a:r>
            <a:r>
              <a:rPr lang="sk-SK" dirty="0" err="1" smtClean="0"/>
              <a:t>nikoli</a:t>
            </a:r>
            <a:r>
              <a:rPr lang="sk-SK" dirty="0" smtClean="0"/>
              <a:t>. </a:t>
            </a:r>
            <a:r>
              <a:rPr lang="sk-SK" dirty="0" err="1" smtClean="0"/>
              <a:t>Proto</a:t>
            </a:r>
            <a:r>
              <a:rPr lang="sk-SK" dirty="0" smtClean="0"/>
              <a:t> </a:t>
            </a:r>
            <a:r>
              <a:rPr lang="sk-SK" dirty="0" err="1" smtClean="0"/>
              <a:t>jsou</a:t>
            </a:r>
            <a:r>
              <a:rPr lang="sk-SK" dirty="0" smtClean="0"/>
              <a:t> </a:t>
            </a:r>
            <a:r>
              <a:rPr lang="sk-SK" dirty="0" err="1" smtClean="0"/>
              <a:t>tyto</a:t>
            </a:r>
            <a:r>
              <a:rPr lang="sk-SK" dirty="0" smtClean="0"/>
              <a:t> klasické čipy </a:t>
            </a:r>
            <a:r>
              <a:rPr lang="sk-SK" dirty="0" err="1" smtClean="0"/>
              <a:t>pokryty</a:t>
            </a:r>
            <a:r>
              <a:rPr lang="sk-SK" dirty="0" smtClean="0"/>
              <a:t> mozaikou </a:t>
            </a:r>
            <a:r>
              <a:rPr lang="sk-SK" dirty="0" err="1" smtClean="0"/>
              <a:t>barevných</a:t>
            </a:r>
            <a:r>
              <a:rPr lang="sk-SK" dirty="0" smtClean="0"/>
              <a:t> </a:t>
            </a:r>
            <a:r>
              <a:rPr lang="sk-SK" dirty="0" err="1" smtClean="0"/>
              <a:t>filtrů</a:t>
            </a:r>
            <a:r>
              <a:rPr lang="sk-SK" dirty="0" smtClean="0"/>
              <a:t> (</a:t>
            </a:r>
            <a:r>
              <a:rPr lang="sk-SK" dirty="0" err="1" smtClean="0">
                <a:hlinkClick r:id="rId3" tooltip="Bayerova maska"/>
              </a:rPr>
              <a:t>Bayerova</a:t>
            </a:r>
            <a:r>
              <a:rPr lang="sk-SK" dirty="0" smtClean="0">
                <a:hlinkClick r:id="rId3" tooltip="Bayerova maska"/>
              </a:rPr>
              <a:t> maska</a:t>
            </a:r>
            <a:r>
              <a:rPr lang="sk-SK" dirty="0" smtClean="0"/>
              <a:t>) </a:t>
            </a:r>
            <a:r>
              <a:rPr lang="sk-SK" dirty="0" err="1" smtClean="0"/>
              <a:t>podle</a:t>
            </a:r>
            <a:r>
              <a:rPr lang="sk-SK" dirty="0" smtClean="0"/>
              <a:t> modelu </a:t>
            </a:r>
            <a:r>
              <a:rPr lang="sk-SK" dirty="0" smtClean="0">
                <a:hlinkClick r:id="rId4" tooltip="RGB"/>
              </a:rPr>
              <a:t>RGB</a:t>
            </a:r>
            <a:r>
              <a:rPr lang="sk-SK" dirty="0" smtClean="0"/>
              <a:t> (červená, zelená, modrá) – </a:t>
            </a:r>
            <a:r>
              <a:rPr lang="sk-SK" dirty="0" err="1" smtClean="0"/>
              <a:t>pro</a:t>
            </a:r>
            <a:r>
              <a:rPr lang="sk-SK" dirty="0" smtClean="0"/>
              <a:t> každý </a:t>
            </a:r>
            <a:r>
              <a:rPr lang="sk-SK" dirty="0" smtClean="0">
                <a:hlinkClick r:id="rId5" tooltip="Pixel"/>
              </a:rPr>
              <a:t>pixel</a:t>
            </a:r>
            <a:r>
              <a:rPr lang="sk-SK" dirty="0" smtClean="0"/>
              <a:t> snímače jeden </a:t>
            </a:r>
            <a:r>
              <a:rPr lang="sk-SK" dirty="0" err="1" smtClean="0"/>
              <a:t>filtr</a:t>
            </a:r>
            <a:r>
              <a:rPr lang="sk-SK" dirty="0" smtClean="0"/>
              <a:t>, </a:t>
            </a:r>
            <a:r>
              <a:rPr lang="sk-SK" dirty="0" err="1" smtClean="0"/>
              <a:t>který</a:t>
            </a:r>
            <a:r>
              <a:rPr lang="sk-SK" dirty="0" smtClean="0"/>
              <a:t> </a:t>
            </a:r>
            <a:r>
              <a:rPr lang="sk-SK" dirty="0" err="1" smtClean="0"/>
              <a:t>propouští</a:t>
            </a:r>
            <a:r>
              <a:rPr lang="sk-SK" dirty="0" smtClean="0"/>
              <a:t> </a:t>
            </a:r>
            <a:r>
              <a:rPr lang="sk-SK" dirty="0" err="1" smtClean="0"/>
              <a:t>pouze</a:t>
            </a:r>
            <a:r>
              <a:rPr lang="sk-SK" dirty="0" smtClean="0"/>
              <a:t> jednu </a:t>
            </a:r>
            <a:r>
              <a:rPr lang="sk-SK" dirty="0" err="1" smtClean="0"/>
              <a:t>barvu</a:t>
            </a:r>
            <a:r>
              <a:rPr lang="sk-SK" dirty="0" smtClean="0"/>
              <a:t>. To znamená, že aby </a:t>
            </a:r>
            <a:r>
              <a:rPr lang="sk-SK" dirty="0" err="1" smtClean="0"/>
              <a:t>byla</a:t>
            </a:r>
            <a:r>
              <a:rPr lang="sk-SK" dirty="0" smtClean="0"/>
              <a:t> </a:t>
            </a:r>
            <a:r>
              <a:rPr lang="sk-SK" dirty="0" err="1" smtClean="0"/>
              <a:t>informace</a:t>
            </a:r>
            <a:r>
              <a:rPr lang="sk-SK" dirty="0" smtClean="0"/>
              <a:t> o </a:t>
            </a:r>
            <a:r>
              <a:rPr lang="sk-SK" dirty="0" err="1" smtClean="0"/>
              <a:t>barvě</a:t>
            </a:r>
            <a:r>
              <a:rPr lang="sk-SK" dirty="0" smtClean="0"/>
              <a:t> každého </a:t>
            </a:r>
            <a:r>
              <a:rPr lang="sk-SK" dirty="0" err="1" smtClean="0"/>
              <a:t>pixelu</a:t>
            </a:r>
            <a:r>
              <a:rPr lang="sk-SK" dirty="0" smtClean="0"/>
              <a:t> kompletní, musí </a:t>
            </a:r>
            <a:r>
              <a:rPr lang="sk-SK" dirty="0" err="1" smtClean="0"/>
              <a:t>se</a:t>
            </a:r>
            <a:r>
              <a:rPr lang="sk-SK" dirty="0" smtClean="0"/>
              <a:t> </a:t>
            </a:r>
            <a:r>
              <a:rPr lang="sk-SK" dirty="0" err="1" smtClean="0"/>
              <a:t>dopočítávat</a:t>
            </a:r>
            <a:r>
              <a:rPr lang="sk-SK" dirty="0" smtClean="0"/>
              <a:t> </a:t>
            </a:r>
            <a:r>
              <a:rPr lang="sk-SK" dirty="0" err="1" smtClean="0"/>
              <a:t>ze</a:t>
            </a:r>
            <a:r>
              <a:rPr lang="sk-SK" dirty="0" smtClean="0"/>
              <a:t> </a:t>
            </a:r>
            <a:r>
              <a:rPr lang="sk-SK" dirty="0" err="1" smtClean="0"/>
              <a:t>sousedních</a:t>
            </a:r>
            <a:r>
              <a:rPr lang="sk-SK" dirty="0" smtClean="0"/>
              <a:t> </a:t>
            </a:r>
            <a:r>
              <a:rPr lang="sk-SK" dirty="0" err="1" smtClean="0"/>
              <a:t>pixelů</a:t>
            </a:r>
            <a:r>
              <a:rPr lang="sk-SK" dirty="0" smtClean="0"/>
              <a:t> – pomocí tzv. </a:t>
            </a:r>
            <a:r>
              <a:rPr lang="sk-SK" dirty="0" smtClean="0">
                <a:hlinkClick r:id="rId6" tooltip="Interpolace"/>
              </a:rPr>
              <a:t>interpolace</a:t>
            </a:r>
            <a:r>
              <a:rPr lang="sk-SK" dirty="0" smtClean="0"/>
              <a:t>.</a:t>
            </a:r>
            <a:r>
              <a:rPr lang="sk-SK" baseline="30000" dirty="0" smtClean="0">
                <a:hlinkClick r:id="rId7"/>
              </a:rPr>
              <a:t>[5]</a:t>
            </a:r>
            <a:r>
              <a:rPr lang="sk-SK" dirty="0" smtClean="0"/>
              <a:t> Výsledný obraz je tak vždy </a:t>
            </a:r>
            <a:r>
              <a:rPr lang="sk-SK" dirty="0" err="1" smtClean="0"/>
              <a:t>pouze</a:t>
            </a:r>
            <a:r>
              <a:rPr lang="sk-SK" dirty="0" smtClean="0"/>
              <a:t> </a:t>
            </a:r>
            <a:r>
              <a:rPr lang="sk-SK" dirty="0" err="1" smtClean="0"/>
              <a:t>zprůměrovaný</a:t>
            </a:r>
            <a:r>
              <a:rPr lang="sk-SK" dirty="0" smtClean="0"/>
              <a:t>. </a:t>
            </a:r>
            <a:r>
              <a:rPr lang="sk-SK" dirty="0" err="1" smtClean="0"/>
              <a:t>Pro</a:t>
            </a:r>
            <a:r>
              <a:rPr lang="sk-SK" dirty="0" smtClean="0"/>
              <a:t> </a:t>
            </a:r>
            <a:r>
              <a:rPr lang="sk-SK" dirty="0" err="1" smtClean="0"/>
              <a:t>odstranění</a:t>
            </a:r>
            <a:r>
              <a:rPr lang="sk-SK" dirty="0" smtClean="0"/>
              <a:t> </a:t>
            </a:r>
            <a:r>
              <a:rPr lang="sk-SK" dirty="0" err="1" smtClean="0"/>
              <a:t>nevyžádaných</a:t>
            </a:r>
            <a:r>
              <a:rPr lang="sk-SK" dirty="0" smtClean="0"/>
              <a:t> </a:t>
            </a:r>
            <a:r>
              <a:rPr lang="sk-SK" dirty="0" err="1" smtClean="0"/>
              <a:t>vad</a:t>
            </a:r>
            <a:r>
              <a:rPr lang="sk-SK" dirty="0" smtClean="0"/>
              <a:t> obrazu (</a:t>
            </a:r>
            <a:r>
              <a:rPr lang="sk-SK" dirty="0" err="1" smtClean="0"/>
              <a:t>artefaktů</a:t>
            </a:r>
            <a:r>
              <a:rPr lang="sk-SK" dirty="0" smtClean="0"/>
              <a:t>), </a:t>
            </a:r>
            <a:r>
              <a:rPr lang="sk-SK" dirty="0" err="1" smtClean="0"/>
              <a:t>které</a:t>
            </a:r>
            <a:r>
              <a:rPr lang="sk-SK" dirty="0" smtClean="0"/>
              <a:t> by </a:t>
            </a:r>
            <a:r>
              <a:rPr lang="sk-SK" dirty="0" err="1" smtClean="0"/>
              <a:t>mohly</a:t>
            </a:r>
            <a:r>
              <a:rPr lang="sk-SK" dirty="0" smtClean="0"/>
              <a:t> </a:t>
            </a:r>
            <a:r>
              <a:rPr lang="sk-SK" dirty="0" err="1" smtClean="0"/>
              <a:t>vznikat</a:t>
            </a:r>
            <a:r>
              <a:rPr lang="sk-SK" dirty="0" smtClean="0"/>
              <a:t> u </a:t>
            </a:r>
            <a:r>
              <a:rPr lang="sk-SK" dirty="0" err="1" smtClean="0"/>
              <a:t>tohoto</a:t>
            </a:r>
            <a:r>
              <a:rPr lang="sk-SK" dirty="0" smtClean="0"/>
              <a:t> typu senzoru, </a:t>
            </a:r>
            <a:r>
              <a:rPr lang="sk-SK" dirty="0" err="1" smtClean="0"/>
              <a:t>se</a:t>
            </a:r>
            <a:r>
              <a:rPr lang="sk-SK" dirty="0" smtClean="0"/>
              <a:t> </a:t>
            </a:r>
            <a:r>
              <a:rPr lang="sk-SK" dirty="0" err="1" smtClean="0"/>
              <a:t>používá</a:t>
            </a:r>
            <a:r>
              <a:rPr lang="sk-SK" dirty="0" smtClean="0"/>
              <a:t> tzv. </a:t>
            </a:r>
            <a:r>
              <a:rPr lang="sk-SK" dirty="0" err="1" smtClean="0"/>
              <a:t>anti-aliasing</a:t>
            </a:r>
            <a:r>
              <a:rPr lang="sk-SK" dirty="0" smtClean="0"/>
              <a:t> </a:t>
            </a:r>
            <a:r>
              <a:rPr lang="sk-SK" dirty="0" err="1" smtClean="0"/>
              <a:t>filtr</a:t>
            </a:r>
            <a:r>
              <a:rPr lang="sk-SK" dirty="0" smtClean="0"/>
              <a:t>. Ten obraz mimo </a:t>
            </a:r>
            <a:r>
              <a:rPr lang="sk-SK" dirty="0" err="1" smtClean="0"/>
              <a:t>jiné</a:t>
            </a:r>
            <a:r>
              <a:rPr lang="sk-SK" dirty="0" smtClean="0"/>
              <a:t> také </a:t>
            </a:r>
            <a:r>
              <a:rPr lang="sk-SK" dirty="0" err="1" smtClean="0"/>
              <a:t>jemně</a:t>
            </a:r>
            <a:r>
              <a:rPr lang="sk-SK" dirty="0" smtClean="0"/>
              <a:t> </a:t>
            </a:r>
            <a:r>
              <a:rPr lang="sk-SK" dirty="0" err="1" smtClean="0"/>
              <a:t>rozostřuje</a:t>
            </a:r>
            <a:r>
              <a:rPr lang="sk-SK" dirty="0" smtClean="0"/>
              <a:t>. </a:t>
            </a:r>
            <a:r>
              <a:rPr lang="sk-SK" dirty="0" err="1" smtClean="0"/>
              <a:t>Pokud</a:t>
            </a:r>
            <a:r>
              <a:rPr lang="sk-SK" dirty="0" smtClean="0"/>
              <a:t> by toto </a:t>
            </a:r>
            <a:r>
              <a:rPr lang="sk-SK" dirty="0" err="1" smtClean="0"/>
              <a:t>nebylo</a:t>
            </a:r>
            <a:r>
              <a:rPr lang="sk-SK" dirty="0" smtClean="0"/>
              <a:t> </a:t>
            </a:r>
            <a:r>
              <a:rPr lang="sk-SK" dirty="0" err="1" smtClean="0"/>
              <a:t>korigováno</a:t>
            </a:r>
            <a:r>
              <a:rPr lang="sk-SK" dirty="0" smtClean="0"/>
              <a:t> </a:t>
            </a:r>
            <a:r>
              <a:rPr lang="sk-SK" dirty="0" err="1" smtClean="0"/>
              <a:t>doostřujícím</a:t>
            </a:r>
            <a:r>
              <a:rPr lang="sk-SK" dirty="0" smtClean="0"/>
              <a:t> </a:t>
            </a:r>
            <a:r>
              <a:rPr lang="sk-SK" dirty="0" err="1" smtClean="0"/>
              <a:t>algoritmem</a:t>
            </a:r>
            <a:r>
              <a:rPr lang="sk-SK" dirty="0" smtClean="0"/>
              <a:t>, výsledné surové snímky </a:t>
            </a:r>
            <a:r>
              <a:rPr lang="sk-SK" dirty="0" err="1" smtClean="0"/>
              <a:t>přímo</a:t>
            </a:r>
            <a:r>
              <a:rPr lang="sk-SK" dirty="0" smtClean="0"/>
              <a:t> </a:t>
            </a:r>
            <a:r>
              <a:rPr lang="sk-SK" dirty="0" err="1" smtClean="0"/>
              <a:t>ze</a:t>
            </a:r>
            <a:r>
              <a:rPr lang="sk-SK" dirty="0" smtClean="0"/>
              <a:t> senzoru by </a:t>
            </a:r>
            <a:r>
              <a:rPr lang="sk-SK" dirty="0" err="1" smtClean="0"/>
              <a:t>nebyly</a:t>
            </a:r>
            <a:r>
              <a:rPr lang="sk-SK" dirty="0" smtClean="0"/>
              <a:t> nikdy </a:t>
            </a:r>
            <a:r>
              <a:rPr lang="sk-SK" dirty="0" err="1" smtClean="0"/>
              <a:t>zcela</a:t>
            </a:r>
            <a:r>
              <a:rPr lang="sk-SK" dirty="0" smtClean="0"/>
              <a:t> ostré.</a:t>
            </a:r>
            <a:r>
              <a:rPr lang="sk-SK" baseline="30000" dirty="0" smtClean="0">
                <a:hlinkClick r:id="rId8"/>
              </a:rPr>
              <a:t>[6]</a:t>
            </a:r>
            <a:r>
              <a:rPr lang="sk-SK" dirty="0" smtClean="0"/>
              <a:t> Naproti tomu </a:t>
            </a:r>
            <a:r>
              <a:rPr lang="sk-SK" dirty="0" err="1" smtClean="0"/>
              <a:t>Foveon</a:t>
            </a:r>
            <a:r>
              <a:rPr lang="sk-SK" dirty="0" smtClean="0"/>
              <a:t> X3 disponuje úplnou </a:t>
            </a:r>
            <a:r>
              <a:rPr lang="sk-SK" dirty="0" err="1" smtClean="0"/>
              <a:t>barevnou</a:t>
            </a:r>
            <a:r>
              <a:rPr lang="sk-SK" dirty="0" smtClean="0"/>
              <a:t> </a:t>
            </a:r>
            <a:r>
              <a:rPr lang="sk-SK" dirty="0" err="1" smtClean="0"/>
              <a:t>informací</a:t>
            </a:r>
            <a:r>
              <a:rPr lang="sk-SK" dirty="0" smtClean="0"/>
              <a:t> </a:t>
            </a:r>
            <a:r>
              <a:rPr lang="sk-SK" dirty="0" err="1" smtClean="0"/>
              <a:t>pro</a:t>
            </a:r>
            <a:r>
              <a:rPr lang="sk-SK" dirty="0" smtClean="0"/>
              <a:t> každý jednotlivý </a:t>
            </a:r>
            <a:r>
              <a:rPr lang="sk-SK" dirty="0" smtClean="0">
                <a:hlinkClick r:id="rId5" tooltip="Pixel"/>
              </a:rPr>
              <a:t>pixel</a:t>
            </a:r>
            <a:r>
              <a:rPr lang="sk-SK" dirty="0" smtClean="0"/>
              <a:t>, takže z </a:t>
            </a:r>
            <a:r>
              <a:rPr lang="sk-SK" dirty="0" err="1" smtClean="0"/>
              <a:t>důvodu</a:t>
            </a:r>
            <a:r>
              <a:rPr lang="sk-SK" dirty="0" smtClean="0"/>
              <a:t> </a:t>
            </a:r>
            <a:r>
              <a:rPr lang="sk-SK" dirty="0" err="1" smtClean="0"/>
              <a:t>průměrování</a:t>
            </a:r>
            <a:r>
              <a:rPr lang="sk-SK" dirty="0" smtClean="0"/>
              <a:t> obrazových </a:t>
            </a:r>
            <a:r>
              <a:rPr lang="sk-SK" dirty="0" err="1" smtClean="0"/>
              <a:t>informací</a:t>
            </a:r>
            <a:r>
              <a:rPr lang="sk-SK" dirty="0" smtClean="0"/>
              <a:t> </a:t>
            </a:r>
            <a:r>
              <a:rPr lang="sk-SK" dirty="0" err="1" smtClean="0"/>
              <a:t>nemohou</a:t>
            </a:r>
            <a:r>
              <a:rPr lang="sk-SK" dirty="0" smtClean="0"/>
              <a:t> </a:t>
            </a:r>
            <a:r>
              <a:rPr lang="sk-SK" dirty="0" err="1" smtClean="0"/>
              <a:t>vznikat</a:t>
            </a:r>
            <a:r>
              <a:rPr lang="sk-SK" dirty="0" smtClean="0"/>
              <a:t> </a:t>
            </a:r>
            <a:r>
              <a:rPr lang="sk-SK" dirty="0" err="1" smtClean="0"/>
              <a:t>žádné</a:t>
            </a:r>
            <a:r>
              <a:rPr lang="sk-SK" dirty="0" smtClean="0"/>
              <a:t> artefakty.</a:t>
            </a:r>
            <a:endParaRPr lang="sk-S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F6AC9F-B6F8-4B5A-BAA1-234C58A5DDAF}" type="slidenum">
              <a:rPr lang="sk-SK" smtClean="0"/>
              <a:pPr/>
              <a:t>52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7924229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 smtClean="0"/>
              <a:t>Vzdialenosť</a:t>
            </a:r>
            <a:r>
              <a:rPr lang="sk-SK" baseline="0" dirty="0" smtClean="0"/>
              <a:t> bodu od najblizsieho objektu v zavislosti od 4 alebo 8 susednosti. </a:t>
            </a:r>
          </a:p>
          <a:p>
            <a:endParaRPr lang="sk-S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F6AC9F-B6F8-4B5A-BAA1-234C58A5DDAF}" type="slidenum">
              <a:rPr lang="sk-SK" smtClean="0"/>
              <a:pPr/>
              <a:t>69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2176410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EC65C32-49E6-4A98-AC34-8397E98657B5}" type="slidenum">
              <a:rPr lang="en-US"/>
              <a:pPr/>
              <a:t>70</a:t>
            </a:fld>
            <a:endParaRPr lang="en-US"/>
          </a:p>
        </p:txBody>
      </p:sp>
      <p:sp>
        <p:nvSpPr>
          <p:cNvPr id="3665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7388"/>
            <a:ext cx="4572000" cy="3429000"/>
          </a:xfrm>
          <a:ln/>
        </p:spPr>
      </p:sp>
      <p:sp>
        <p:nvSpPr>
          <p:cNvPr id="3665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r>
              <a:rPr lang="en-US"/>
              <a:t>Triangular lattice, hexagonal lattice, and square lattice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Problem </a:t>
            </a:r>
            <a:r>
              <a:rPr lang="en-US" dirty="0" err="1" smtClean="0"/>
              <a:t>ak</a:t>
            </a:r>
            <a:r>
              <a:rPr lang="en-US" dirty="0" smtClean="0"/>
              <a:t> </a:t>
            </a:r>
            <a:r>
              <a:rPr lang="en-US" dirty="0" err="1" smtClean="0"/>
              <a:t>sa</a:t>
            </a:r>
            <a:r>
              <a:rPr lang="en-US" dirty="0" smtClean="0"/>
              <a:t> </a:t>
            </a:r>
            <a:r>
              <a:rPr lang="en-US" dirty="0" err="1" smtClean="0"/>
              <a:t>nachadza</a:t>
            </a:r>
            <a:r>
              <a:rPr lang="en-US" dirty="0" smtClean="0"/>
              <a:t> v </a:t>
            </a:r>
            <a:r>
              <a:rPr lang="en-US" dirty="0" err="1" smtClean="0"/>
              <a:t>povodnom</a:t>
            </a:r>
            <a:r>
              <a:rPr lang="en-US" baseline="0" dirty="0" smtClean="0"/>
              <a:t> </a:t>
            </a:r>
            <a:r>
              <a:rPr lang="en-US" baseline="0" dirty="0" err="1" smtClean="0"/>
              <a:t>obraze</a:t>
            </a:r>
            <a:r>
              <a:rPr lang="en-US" baseline="0" dirty="0" smtClean="0"/>
              <a:t> pixel s </a:t>
            </a:r>
            <a:r>
              <a:rPr lang="en-US" baseline="0" dirty="0" err="1" smtClean="0"/>
              <a:t>minimalnou</a:t>
            </a:r>
            <a:r>
              <a:rPr lang="en-US" baseline="0" dirty="0" smtClean="0"/>
              <a:t> </a:t>
            </a:r>
            <a:r>
              <a:rPr lang="en-US" baseline="0" dirty="0" err="1" smtClean="0"/>
              <a:t>hodnotou</a:t>
            </a:r>
            <a:r>
              <a:rPr lang="en-US" baseline="0" dirty="0" smtClean="0"/>
              <a:t> 0 a </a:t>
            </a:r>
            <a:r>
              <a:rPr lang="en-US" baseline="0" dirty="0" err="1" smtClean="0"/>
              <a:t>maximalnou</a:t>
            </a:r>
            <a:r>
              <a:rPr lang="en-US" baseline="0" dirty="0" smtClean="0"/>
              <a:t> </a:t>
            </a:r>
            <a:r>
              <a:rPr lang="en-US" baseline="0" dirty="0" err="1" smtClean="0"/>
              <a:t>hodnotou</a:t>
            </a:r>
            <a:r>
              <a:rPr lang="en-US" baseline="0" dirty="0" smtClean="0"/>
              <a:t> 255. </a:t>
            </a:r>
          </a:p>
          <a:p>
            <a:r>
              <a:rPr lang="en-US" baseline="0" dirty="0" err="1" smtClean="0"/>
              <a:t>Nie</a:t>
            </a:r>
            <a:r>
              <a:rPr lang="en-US" baseline="0" dirty="0" smtClean="0"/>
              <a:t> je </a:t>
            </a:r>
            <a:r>
              <a:rPr lang="en-US" baseline="0" dirty="0" err="1" smtClean="0"/>
              <a:t>kam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stretchovat</a:t>
            </a:r>
            <a:r>
              <a:rPr lang="en-US" baseline="0" smtClean="0"/>
              <a:t>. </a:t>
            </a:r>
            <a:endParaRPr lang="sk-S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F6AC9F-B6F8-4B5A-BAA1-234C58A5DDAF}" type="slidenum">
              <a:rPr lang="sk-SK" smtClean="0"/>
              <a:pPr/>
              <a:t>80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20714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0146" name="Group 2"/>
          <p:cNvGrpSpPr>
            <a:grpSpLocks/>
          </p:cNvGrpSpPr>
          <p:nvPr/>
        </p:nvGrpSpPr>
        <p:grpSpPr bwMode="auto">
          <a:xfrm>
            <a:off x="0" y="0"/>
            <a:ext cx="9140825" cy="6850063"/>
            <a:chOff x="0" y="0"/>
            <a:chExt cx="5758" cy="4315"/>
          </a:xfrm>
        </p:grpSpPr>
        <p:grpSp>
          <p:nvGrpSpPr>
            <p:cNvPr id="390147" name="Group 3"/>
            <p:cNvGrpSpPr>
              <a:grpSpLocks/>
            </p:cNvGrpSpPr>
            <p:nvPr userDrawn="1"/>
          </p:nvGrpSpPr>
          <p:grpSpPr bwMode="auto">
            <a:xfrm>
              <a:off x="1728" y="2230"/>
              <a:ext cx="4027" cy="2085"/>
              <a:chOff x="1728" y="2230"/>
              <a:chExt cx="4027" cy="2085"/>
            </a:xfrm>
          </p:grpSpPr>
          <p:sp>
            <p:nvSpPr>
              <p:cNvPr id="390148" name="Freeform 4"/>
              <p:cNvSpPr>
                <a:spLocks/>
              </p:cNvSpPr>
              <p:nvPr/>
            </p:nvSpPr>
            <p:spPr bwMode="hidden">
              <a:xfrm>
                <a:off x="1728" y="2644"/>
                <a:ext cx="2882" cy="1671"/>
              </a:xfrm>
              <a:custGeom>
                <a:avLst/>
                <a:gdLst/>
                <a:ahLst/>
                <a:cxnLst>
                  <a:cxn ang="0">
                    <a:pos x="2740" y="528"/>
                  </a:cxn>
                  <a:cxn ang="0">
                    <a:pos x="2632" y="484"/>
                  </a:cxn>
                  <a:cxn ang="0">
                    <a:pos x="2480" y="424"/>
                  </a:cxn>
                  <a:cxn ang="0">
                    <a:pos x="2203" y="343"/>
                  </a:cxn>
                  <a:cxn ang="0">
                    <a:pos x="1970" y="277"/>
                  </a:cxn>
                  <a:cxn ang="0">
                    <a:pos x="1807" y="212"/>
                  </a:cxn>
                  <a:cxn ang="0">
                    <a:pos x="1693" y="152"/>
                  </a:cxn>
                  <a:cxn ang="0">
                    <a:pos x="1628" y="103"/>
                  </a:cxn>
                  <a:cxn ang="0">
                    <a:pos x="1590" y="60"/>
                  </a:cxn>
                  <a:cxn ang="0">
                    <a:pos x="1579" y="27"/>
                  </a:cxn>
                  <a:cxn ang="0">
                    <a:pos x="1585" y="0"/>
                  </a:cxn>
                  <a:cxn ang="0">
                    <a:pos x="1557" y="49"/>
                  </a:cxn>
                  <a:cxn ang="0">
                    <a:pos x="1568" y="98"/>
                  </a:cxn>
                  <a:cxn ang="0">
                    <a:pos x="1617" y="141"/>
                  </a:cxn>
                  <a:cxn ang="0">
                    <a:pos x="1688" y="185"/>
                  </a:cxn>
                  <a:cxn ang="0">
                    <a:pos x="1791" y="228"/>
                  </a:cxn>
                  <a:cxn ang="0">
                    <a:pos x="2040" y="310"/>
                  </a:cxn>
                  <a:cxn ang="0">
                    <a:pos x="2285" y="381"/>
                  </a:cxn>
                  <a:cxn ang="0">
                    <a:pos x="2464" y="435"/>
                  </a:cxn>
                  <a:cxn ang="0">
                    <a:pos x="2605" y="484"/>
                  </a:cxn>
                  <a:cxn ang="0">
                    <a:pos x="2708" y="528"/>
                  </a:cxn>
                  <a:cxn ang="0">
                    <a:pos x="2768" y="560"/>
                  </a:cxn>
                  <a:cxn ang="0">
                    <a:pos x="2795" y="593"/>
                  </a:cxn>
                  <a:cxn ang="0">
                    <a:pos x="2795" y="642"/>
                  </a:cxn>
                  <a:cxn ang="0">
                    <a:pos x="2762" y="691"/>
                  </a:cxn>
                  <a:cxn ang="0">
                    <a:pos x="2692" y="735"/>
                  </a:cxn>
                  <a:cxn ang="0">
                    <a:pos x="2589" y="778"/>
                  </a:cxn>
                  <a:cxn ang="0">
                    <a:pos x="2458" y="822"/>
                  </a:cxn>
                  <a:cxn ang="0">
                    <a:pos x="2301" y="865"/>
                  </a:cxn>
                  <a:cxn ang="0">
                    <a:pos x="2030" y="930"/>
                  </a:cxn>
                  <a:cxn ang="0">
                    <a:pos x="1606" y="1034"/>
                  </a:cxn>
                  <a:cxn ang="0">
                    <a:pos x="1145" y="1164"/>
                  </a:cxn>
                  <a:cxn ang="0">
                    <a:pos x="673" y="1328"/>
                  </a:cxn>
                  <a:cxn ang="0">
                    <a:pos x="217" y="1545"/>
                  </a:cxn>
                  <a:cxn ang="0">
                    <a:pos x="353" y="1671"/>
                  </a:cxn>
                  <a:cxn ang="0">
                    <a:pos x="754" y="1469"/>
                  </a:cxn>
                  <a:cxn ang="0">
                    <a:pos x="1145" y="1311"/>
                  </a:cxn>
                  <a:cxn ang="0">
                    <a:pos x="1519" y="1186"/>
                  </a:cxn>
                  <a:cxn ang="0">
                    <a:pos x="1861" y="1083"/>
                  </a:cxn>
                  <a:cxn ang="0">
                    <a:pos x="2165" y="1007"/>
                  </a:cxn>
                  <a:cxn ang="0">
                    <a:pos x="2426" y="947"/>
                  </a:cxn>
                  <a:cxn ang="0">
                    <a:pos x="2626" y="892"/>
                  </a:cxn>
                  <a:cxn ang="0">
                    <a:pos x="2762" y="838"/>
                  </a:cxn>
                  <a:cxn ang="0">
                    <a:pos x="2827" y="794"/>
                  </a:cxn>
                  <a:cxn ang="0">
                    <a:pos x="2865" y="745"/>
                  </a:cxn>
                  <a:cxn ang="0">
                    <a:pos x="2882" y="702"/>
                  </a:cxn>
                  <a:cxn ang="0">
                    <a:pos x="2854" y="620"/>
                  </a:cxn>
                  <a:cxn ang="0">
                    <a:pos x="2800" y="560"/>
                  </a:cxn>
                  <a:cxn ang="0">
                    <a:pos x="2773" y="544"/>
                  </a:cxn>
                </a:cxnLst>
                <a:rect l="0" t="0" r="r" b="b"/>
                <a:pathLst>
                  <a:path w="2882" h="1671">
                    <a:moveTo>
                      <a:pt x="2773" y="544"/>
                    </a:moveTo>
                    <a:lnTo>
                      <a:pt x="2740" y="528"/>
                    </a:lnTo>
                    <a:lnTo>
                      <a:pt x="2692" y="506"/>
                    </a:lnTo>
                    <a:lnTo>
                      <a:pt x="2632" y="484"/>
                    </a:lnTo>
                    <a:lnTo>
                      <a:pt x="2561" y="457"/>
                    </a:lnTo>
                    <a:lnTo>
                      <a:pt x="2480" y="424"/>
                    </a:lnTo>
                    <a:lnTo>
                      <a:pt x="2388" y="397"/>
                    </a:lnTo>
                    <a:lnTo>
                      <a:pt x="2203" y="343"/>
                    </a:lnTo>
                    <a:lnTo>
                      <a:pt x="2078" y="310"/>
                    </a:lnTo>
                    <a:lnTo>
                      <a:pt x="1970" y="277"/>
                    </a:lnTo>
                    <a:lnTo>
                      <a:pt x="1878" y="245"/>
                    </a:lnTo>
                    <a:lnTo>
                      <a:pt x="1807" y="212"/>
                    </a:lnTo>
                    <a:lnTo>
                      <a:pt x="1742" y="179"/>
                    </a:lnTo>
                    <a:lnTo>
                      <a:pt x="1693" y="152"/>
                    </a:lnTo>
                    <a:lnTo>
                      <a:pt x="1655" y="125"/>
                    </a:lnTo>
                    <a:lnTo>
                      <a:pt x="1628" y="103"/>
                    </a:lnTo>
                    <a:lnTo>
                      <a:pt x="1606" y="81"/>
                    </a:lnTo>
                    <a:lnTo>
                      <a:pt x="1590" y="60"/>
                    </a:lnTo>
                    <a:lnTo>
                      <a:pt x="1585" y="43"/>
                    </a:lnTo>
                    <a:lnTo>
                      <a:pt x="1579" y="27"/>
                    </a:lnTo>
                    <a:lnTo>
                      <a:pt x="1585" y="5"/>
                    </a:lnTo>
                    <a:lnTo>
                      <a:pt x="1585" y="0"/>
                    </a:lnTo>
                    <a:lnTo>
                      <a:pt x="1568" y="27"/>
                    </a:lnTo>
                    <a:lnTo>
                      <a:pt x="1557" y="49"/>
                    </a:lnTo>
                    <a:lnTo>
                      <a:pt x="1557" y="76"/>
                    </a:lnTo>
                    <a:lnTo>
                      <a:pt x="1568" y="98"/>
                    </a:lnTo>
                    <a:lnTo>
                      <a:pt x="1590" y="120"/>
                    </a:lnTo>
                    <a:lnTo>
                      <a:pt x="1617" y="141"/>
                    </a:lnTo>
                    <a:lnTo>
                      <a:pt x="1650" y="163"/>
                    </a:lnTo>
                    <a:lnTo>
                      <a:pt x="1688" y="185"/>
                    </a:lnTo>
                    <a:lnTo>
                      <a:pt x="1737" y="207"/>
                    </a:lnTo>
                    <a:lnTo>
                      <a:pt x="1791" y="228"/>
                    </a:lnTo>
                    <a:lnTo>
                      <a:pt x="1905" y="267"/>
                    </a:lnTo>
                    <a:lnTo>
                      <a:pt x="2040" y="310"/>
                    </a:lnTo>
                    <a:lnTo>
                      <a:pt x="2182" y="348"/>
                    </a:lnTo>
                    <a:lnTo>
                      <a:pt x="2285" y="381"/>
                    </a:lnTo>
                    <a:lnTo>
                      <a:pt x="2382" y="408"/>
                    </a:lnTo>
                    <a:lnTo>
                      <a:pt x="2464" y="435"/>
                    </a:lnTo>
                    <a:lnTo>
                      <a:pt x="2540" y="462"/>
                    </a:lnTo>
                    <a:lnTo>
                      <a:pt x="2605" y="484"/>
                    </a:lnTo>
                    <a:lnTo>
                      <a:pt x="2659" y="506"/>
                    </a:lnTo>
                    <a:lnTo>
                      <a:pt x="2708" y="528"/>
                    </a:lnTo>
                    <a:lnTo>
                      <a:pt x="2740" y="544"/>
                    </a:lnTo>
                    <a:lnTo>
                      <a:pt x="2768" y="560"/>
                    </a:lnTo>
                    <a:lnTo>
                      <a:pt x="2784" y="577"/>
                    </a:lnTo>
                    <a:lnTo>
                      <a:pt x="2795" y="593"/>
                    </a:lnTo>
                    <a:lnTo>
                      <a:pt x="2800" y="615"/>
                    </a:lnTo>
                    <a:lnTo>
                      <a:pt x="2795" y="642"/>
                    </a:lnTo>
                    <a:lnTo>
                      <a:pt x="2784" y="664"/>
                    </a:lnTo>
                    <a:lnTo>
                      <a:pt x="2762" y="691"/>
                    </a:lnTo>
                    <a:lnTo>
                      <a:pt x="2730" y="713"/>
                    </a:lnTo>
                    <a:lnTo>
                      <a:pt x="2692" y="735"/>
                    </a:lnTo>
                    <a:lnTo>
                      <a:pt x="2643" y="756"/>
                    </a:lnTo>
                    <a:lnTo>
                      <a:pt x="2589" y="778"/>
                    </a:lnTo>
                    <a:lnTo>
                      <a:pt x="2529" y="800"/>
                    </a:lnTo>
                    <a:lnTo>
                      <a:pt x="2458" y="822"/>
                    </a:lnTo>
                    <a:lnTo>
                      <a:pt x="2382" y="843"/>
                    </a:lnTo>
                    <a:lnTo>
                      <a:pt x="2301" y="865"/>
                    </a:lnTo>
                    <a:lnTo>
                      <a:pt x="2214" y="887"/>
                    </a:lnTo>
                    <a:lnTo>
                      <a:pt x="2030" y="930"/>
                    </a:lnTo>
                    <a:lnTo>
                      <a:pt x="1823" y="979"/>
                    </a:lnTo>
                    <a:lnTo>
                      <a:pt x="1606" y="1034"/>
                    </a:lnTo>
                    <a:lnTo>
                      <a:pt x="1378" y="1094"/>
                    </a:lnTo>
                    <a:lnTo>
                      <a:pt x="1145" y="1164"/>
                    </a:lnTo>
                    <a:lnTo>
                      <a:pt x="912" y="1241"/>
                    </a:lnTo>
                    <a:lnTo>
                      <a:pt x="673" y="1328"/>
                    </a:lnTo>
                    <a:lnTo>
                      <a:pt x="440" y="1431"/>
                    </a:lnTo>
                    <a:lnTo>
                      <a:pt x="217" y="1545"/>
                    </a:lnTo>
                    <a:lnTo>
                      <a:pt x="0" y="1671"/>
                    </a:lnTo>
                    <a:lnTo>
                      <a:pt x="353" y="1671"/>
                    </a:lnTo>
                    <a:lnTo>
                      <a:pt x="554" y="1567"/>
                    </a:lnTo>
                    <a:lnTo>
                      <a:pt x="754" y="1469"/>
                    </a:lnTo>
                    <a:lnTo>
                      <a:pt x="955" y="1388"/>
                    </a:lnTo>
                    <a:lnTo>
                      <a:pt x="1145" y="1311"/>
                    </a:lnTo>
                    <a:lnTo>
                      <a:pt x="1335" y="1241"/>
                    </a:lnTo>
                    <a:lnTo>
                      <a:pt x="1519" y="1186"/>
                    </a:lnTo>
                    <a:lnTo>
                      <a:pt x="1693" y="1132"/>
                    </a:lnTo>
                    <a:lnTo>
                      <a:pt x="1861" y="1083"/>
                    </a:lnTo>
                    <a:lnTo>
                      <a:pt x="2019" y="1045"/>
                    </a:lnTo>
                    <a:lnTo>
                      <a:pt x="2165" y="1007"/>
                    </a:lnTo>
                    <a:lnTo>
                      <a:pt x="2301" y="974"/>
                    </a:lnTo>
                    <a:lnTo>
                      <a:pt x="2426" y="947"/>
                    </a:lnTo>
                    <a:lnTo>
                      <a:pt x="2534" y="914"/>
                    </a:lnTo>
                    <a:lnTo>
                      <a:pt x="2626" y="892"/>
                    </a:lnTo>
                    <a:lnTo>
                      <a:pt x="2702" y="865"/>
                    </a:lnTo>
                    <a:lnTo>
                      <a:pt x="2762" y="838"/>
                    </a:lnTo>
                    <a:lnTo>
                      <a:pt x="2800" y="816"/>
                    </a:lnTo>
                    <a:lnTo>
                      <a:pt x="2827" y="794"/>
                    </a:lnTo>
                    <a:lnTo>
                      <a:pt x="2849" y="767"/>
                    </a:lnTo>
                    <a:lnTo>
                      <a:pt x="2865" y="745"/>
                    </a:lnTo>
                    <a:lnTo>
                      <a:pt x="2876" y="724"/>
                    </a:lnTo>
                    <a:lnTo>
                      <a:pt x="2882" y="702"/>
                    </a:lnTo>
                    <a:lnTo>
                      <a:pt x="2876" y="658"/>
                    </a:lnTo>
                    <a:lnTo>
                      <a:pt x="2854" y="620"/>
                    </a:lnTo>
                    <a:lnTo>
                      <a:pt x="2833" y="588"/>
                    </a:lnTo>
                    <a:lnTo>
                      <a:pt x="2800" y="560"/>
                    </a:lnTo>
                    <a:lnTo>
                      <a:pt x="2773" y="544"/>
                    </a:lnTo>
                    <a:lnTo>
                      <a:pt x="2773" y="54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sk-SK"/>
              </a:p>
            </p:txBody>
          </p:sp>
          <p:sp>
            <p:nvSpPr>
              <p:cNvPr id="390149" name="Freeform 5"/>
              <p:cNvSpPr>
                <a:spLocks/>
              </p:cNvSpPr>
              <p:nvPr/>
            </p:nvSpPr>
            <p:spPr bwMode="hidden">
              <a:xfrm>
                <a:off x="4170" y="2671"/>
                <a:ext cx="1259" cy="811"/>
              </a:xfrm>
              <a:custGeom>
                <a:avLst/>
                <a:gdLst/>
                <a:ahLst/>
                <a:cxnLst>
                  <a:cxn ang="0">
                    <a:pos x="1259" y="615"/>
                  </a:cxn>
                  <a:cxn ang="0">
                    <a:pos x="1248" y="588"/>
                  </a:cxn>
                  <a:cxn ang="0">
                    <a:pos x="1237" y="566"/>
                  </a:cxn>
                  <a:cxn ang="0">
                    <a:pos x="1216" y="539"/>
                  </a:cxn>
                  <a:cxn ang="0">
                    <a:pos x="1188" y="517"/>
                  </a:cxn>
                  <a:cxn ang="0">
                    <a:pos x="1123" y="479"/>
                  </a:cxn>
                  <a:cxn ang="0">
                    <a:pos x="1042" y="441"/>
                  </a:cxn>
                  <a:cxn ang="0">
                    <a:pos x="944" y="408"/>
                  </a:cxn>
                  <a:cxn ang="0">
                    <a:pos x="841" y="381"/>
                  </a:cxn>
                  <a:cxn ang="0">
                    <a:pos x="727" y="348"/>
                  </a:cxn>
                  <a:cxn ang="0">
                    <a:pos x="613" y="321"/>
                  </a:cxn>
                  <a:cxn ang="0">
                    <a:pos x="499" y="294"/>
                  </a:cxn>
                  <a:cxn ang="0">
                    <a:pos x="391" y="261"/>
                  </a:cxn>
                  <a:cxn ang="0">
                    <a:pos x="288" y="229"/>
                  </a:cxn>
                  <a:cxn ang="0">
                    <a:pos x="195" y="196"/>
                  </a:cxn>
                  <a:cxn ang="0">
                    <a:pos x="119" y="152"/>
                  </a:cxn>
                  <a:cxn ang="0">
                    <a:pos x="54" y="109"/>
                  </a:cxn>
                  <a:cxn ang="0">
                    <a:pos x="33" y="87"/>
                  </a:cxn>
                  <a:cxn ang="0">
                    <a:pos x="16" y="60"/>
                  </a:cxn>
                  <a:cxn ang="0">
                    <a:pos x="5" y="33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11"/>
                  </a:cxn>
                  <a:cxn ang="0">
                    <a:pos x="0" y="38"/>
                  </a:cxn>
                  <a:cxn ang="0">
                    <a:pos x="5" y="60"/>
                  </a:cxn>
                  <a:cxn ang="0">
                    <a:pos x="16" y="87"/>
                  </a:cxn>
                  <a:cxn ang="0">
                    <a:pos x="33" y="114"/>
                  </a:cxn>
                  <a:cxn ang="0">
                    <a:pos x="54" y="142"/>
                  </a:cxn>
                  <a:cxn ang="0">
                    <a:pos x="87" y="174"/>
                  </a:cxn>
                  <a:cxn ang="0">
                    <a:pos x="125" y="207"/>
                  </a:cxn>
                  <a:cxn ang="0">
                    <a:pos x="179" y="240"/>
                  </a:cxn>
                  <a:cxn ang="0">
                    <a:pos x="244" y="278"/>
                  </a:cxn>
                  <a:cxn ang="0">
                    <a:pos x="326" y="310"/>
                  </a:cxn>
                  <a:cxn ang="0">
                    <a:pos x="418" y="348"/>
                  </a:cxn>
                  <a:cxn ang="0">
                    <a:pos x="526" y="381"/>
                  </a:cxn>
                  <a:cxn ang="0">
                    <a:pos x="657" y="414"/>
                  </a:cxn>
                  <a:cxn ang="0">
                    <a:pos x="749" y="435"/>
                  </a:cxn>
                  <a:cxn ang="0">
                    <a:pos x="830" y="463"/>
                  </a:cxn>
                  <a:cxn ang="0">
                    <a:pos x="901" y="490"/>
                  </a:cxn>
                  <a:cxn ang="0">
                    <a:pos x="966" y="512"/>
                  </a:cxn>
                  <a:cxn ang="0">
                    <a:pos x="1015" y="539"/>
                  </a:cxn>
                  <a:cxn ang="0">
                    <a:pos x="1053" y="566"/>
                  </a:cxn>
                  <a:cxn ang="0">
                    <a:pos x="1080" y="593"/>
                  </a:cxn>
                  <a:cxn ang="0">
                    <a:pos x="1102" y="620"/>
                  </a:cxn>
                  <a:cxn ang="0">
                    <a:pos x="1112" y="648"/>
                  </a:cxn>
                  <a:cxn ang="0">
                    <a:pos x="1118" y="675"/>
                  </a:cxn>
                  <a:cxn ang="0">
                    <a:pos x="1112" y="697"/>
                  </a:cxn>
                  <a:cxn ang="0">
                    <a:pos x="1096" y="724"/>
                  </a:cxn>
                  <a:cxn ang="0">
                    <a:pos x="1080" y="746"/>
                  </a:cxn>
                  <a:cxn ang="0">
                    <a:pos x="1053" y="767"/>
                  </a:cxn>
                  <a:cxn ang="0">
                    <a:pos x="1015" y="789"/>
                  </a:cxn>
                  <a:cxn ang="0">
                    <a:pos x="977" y="811"/>
                  </a:cxn>
                  <a:cxn ang="0">
                    <a:pos x="1047" y="789"/>
                  </a:cxn>
                  <a:cxn ang="0">
                    <a:pos x="1107" y="767"/>
                  </a:cxn>
                  <a:cxn ang="0">
                    <a:pos x="1156" y="746"/>
                  </a:cxn>
                  <a:cxn ang="0">
                    <a:pos x="1199" y="724"/>
                  </a:cxn>
                  <a:cxn ang="0">
                    <a:pos x="1226" y="702"/>
                  </a:cxn>
                  <a:cxn ang="0">
                    <a:pos x="1248" y="675"/>
                  </a:cxn>
                  <a:cxn ang="0">
                    <a:pos x="1259" y="648"/>
                  </a:cxn>
                  <a:cxn ang="0">
                    <a:pos x="1259" y="615"/>
                  </a:cxn>
                  <a:cxn ang="0">
                    <a:pos x="1259" y="615"/>
                  </a:cxn>
                </a:cxnLst>
                <a:rect l="0" t="0" r="r" b="b"/>
                <a:pathLst>
                  <a:path w="1259" h="811">
                    <a:moveTo>
                      <a:pt x="1259" y="615"/>
                    </a:moveTo>
                    <a:lnTo>
                      <a:pt x="1248" y="588"/>
                    </a:lnTo>
                    <a:lnTo>
                      <a:pt x="1237" y="566"/>
                    </a:lnTo>
                    <a:lnTo>
                      <a:pt x="1216" y="539"/>
                    </a:lnTo>
                    <a:lnTo>
                      <a:pt x="1188" y="517"/>
                    </a:lnTo>
                    <a:lnTo>
                      <a:pt x="1123" y="479"/>
                    </a:lnTo>
                    <a:lnTo>
                      <a:pt x="1042" y="441"/>
                    </a:lnTo>
                    <a:lnTo>
                      <a:pt x="944" y="408"/>
                    </a:lnTo>
                    <a:lnTo>
                      <a:pt x="841" y="381"/>
                    </a:lnTo>
                    <a:lnTo>
                      <a:pt x="727" y="348"/>
                    </a:lnTo>
                    <a:lnTo>
                      <a:pt x="613" y="321"/>
                    </a:lnTo>
                    <a:lnTo>
                      <a:pt x="499" y="294"/>
                    </a:lnTo>
                    <a:lnTo>
                      <a:pt x="391" y="261"/>
                    </a:lnTo>
                    <a:lnTo>
                      <a:pt x="288" y="229"/>
                    </a:lnTo>
                    <a:lnTo>
                      <a:pt x="195" y="196"/>
                    </a:lnTo>
                    <a:lnTo>
                      <a:pt x="119" y="152"/>
                    </a:lnTo>
                    <a:lnTo>
                      <a:pt x="54" y="109"/>
                    </a:lnTo>
                    <a:lnTo>
                      <a:pt x="33" y="87"/>
                    </a:lnTo>
                    <a:lnTo>
                      <a:pt x="16" y="60"/>
                    </a:lnTo>
                    <a:lnTo>
                      <a:pt x="5" y="33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11"/>
                    </a:lnTo>
                    <a:lnTo>
                      <a:pt x="0" y="38"/>
                    </a:lnTo>
                    <a:lnTo>
                      <a:pt x="5" y="60"/>
                    </a:lnTo>
                    <a:lnTo>
                      <a:pt x="16" y="87"/>
                    </a:lnTo>
                    <a:lnTo>
                      <a:pt x="33" y="114"/>
                    </a:lnTo>
                    <a:lnTo>
                      <a:pt x="54" y="142"/>
                    </a:lnTo>
                    <a:lnTo>
                      <a:pt x="87" y="174"/>
                    </a:lnTo>
                    <a:lnTo>
                      <a:pt x="125" y="207"/>
                    </a:lnTo>
                    <a:lnTo>
                      <a:pt x="179" y="240"/>
                    </a:lnTo>
                    <a:lnTo>
                      <a:pt x="244" y="278"/>
                    </a:lnTo>
                    <a:lnTo>
                      <a:pt x="326" y="310"/>
                    </a:lnTo>
                    <a:lnTo>
                      <a:pt x="418" y="348"/>
                    </a:lnTo>
                    <a:lnTo>
                      <a:pt x="526" y="381"/>
                    </a:lnTo>
                    <a:lnTo>
                      <a:pt x="657" y="414"/>
                    </a:lnTo>
                    <a:lnTo>
                      <a:pt x="749" y="435"/>
                    </a:lnTo>
                    <a:lnTo>
                      <a:pt x="830" y="463"/>
                    </a:lnTo>
                    <a:lnTo>
                      <a:pt x="901" y="490"/>
                    </a:lnTo>
                    <a:lnTo>
                      <a:pt x="966" y="512"/>
                    </a:lnTo>
                    <a:lnTo>
                      <a:pt x="1015" y="539"/>
                    </a:lnTo>
                    <a:lnTo>
                      <a:pt x="1053" y="566"/>
                    </a:lnTo>
                    <a:lnTo>
                      <a:pt x="1080" y="593"/>
                    </a:lnTo>
                    <a:lnTo>
                      <a:pt x="1102" y="620"/>
                    </a:lnTo>
                    <a:lnTo>
                      <a:pt x="1112" y="648"/>
                    </a:lnTo>
                    <a:lnTo>
                      <a:pt x="1118" y="675"/>
                    </a:lnTo>
                    <a:lnTo>
                      <a:pt x="1112" y="697"/>
                    </a:lnTo>
                    <a:lnTo>
                      <a:pt x="1096" y="724"/>
                    </a:lnTo>
                    <a:lnTo>
                      <a:pt x="1080" y="746"/>
                    </a:lnTo>
                    <a:lnTo>
                      <a:pt x="1053" y="767"/>
                    </a:lnTo>
                    <a:lnTo>
                      <a:pt x="1015" y="789"/>
                    </a:lnTo>
                    <a:lnTo>
                      <a:pt x="977" y="811"/>
                    </a:lnTo>
                    <a:lnTo>
                      <a:pt x="1047" y="789"/>
                    </a:lnTo>
                    <a:lnTo>
                      <a:pt x="1107" y="767"/>
                    </a:lnTo>
                    <a:lnTo>
                      <a:pt x="1156" y="746"/>
                    </a:lnTo>
                    <a:lnTo>
                      <a:pt x="1199" y="724"/>
                    </a:lnTo>
                    <a:lnTo>
                      <a:pt x="1226" y="702"/>
                    </a:lnTo>
                    <a:lnTo>
                      <a:pt x="1248" y="675"/>
                    </a:lnTo>
                    <a:lnTo>
                      <a:pt x="1259" y="648"/>
                    </a:lnTo>
                    <a:lnTo>
                      <a:pt x="1259" y="615"/>
                    </a:lnTo>
                    <a:lnTo>
                      <a:pt x="1259" y="61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sk-SK"/>
              </a:p>
            </p:txBody>
          </p:sp>
          <p:sp>
            <p:nvSpPr>
              <p:cNvPr id="390150" name="Freeform 6"/>
              <p:cNvSpPr>
                <a:spLocks/>
              </p:cNvSpPr>
              <p:nvPr/>
            </p:nvSpPr>
            <p:spPr bwMode="hidden">
              <a:xfrm>
                <a:off x="2900" y="3346"/>
                <a:ext cx="2849" cy="969"/>
              </a:xfrm>
              <a:custGeom>
                <a:avLst/>
                <a:gdLst/>
                <a:ahLst/>
                <a:cxnLst>
                  <a:cxn ang="0">
                    <a:pos x="92" y="958"/>
                  </a:cxn>
                  <a:cxn ang="0">
                    <a:pos x="0" y="969"/>
                  </a:cxn>
                  <a:cxn ang="0">
                    <a:pos x="391" y="969"/>
                  </a:cxn>
                  <a:cxn ang="0">
                    <a:pos x="434" y="947"/>
                  </a:cxn>
                  <a:cxn ang="0">
                    <a:pos x="483" y="914"/>
                  </a:cxn>
                  <a:cxn ang="0">
                    <a:pos x="554" y="876"/>
                  </a:cxn>
                  <a:cxn ang="0">
                    <a:pos x="635" y="838"/>
                  </a:cxn>
                  <a:cxn ang="0">
                    <a:pos x="727" y="794"/>
                  </a:cxn>
                  <a:cxn ang="0">
                    <a:pos x="836" y="745"/>
                  </a:cxn>
                  <a:cxn ang="0">
                    <a:pos x="961" y="696"/>
                  </a:cxn>
                  <a:cxn ang="0">
                    <a:pos x="1102" y="642"/>
                  </a:cxn>
                  <a:cxn ang="0">
                    <a:pos x="1259" y="582"/>
                  </a:cxn>
                  <a:cxn ang="0">
                    <a:pos x="1433" y="522"/>
                  </a:cxn>
                  <a:cxn ang="0">
                    <a:pos x="1623" y="462"/>
                  </a:cxn>
                  <a:cxn ang="0">
                    <a:pos x="1829" y="403"/>
                  </a:cxn>
                  <a:cxn ang="0">
                    <a:pos x="2057" y="343"/>
                  </a:cxn>
                  <a:cxn ang="0">
                    <a:pos x="2301" y="283"/>
                  </a:cxn>
                  <a:cxn ang="0">
                    <a:pos x="2567" y="223"/>
                  </a:cxn>
                  <a:cxn ang="0">
                    <a:pos x="2849" y="163"/>
                  </a:cxn>
                  <a:cxn ang="0">
                    <a:pos x="2849" y="0"/>
                  </a:cxn>
                  <a:cxn ang="0">
                    <a:pos x="2817" y="16"/>
                  </a:cxn>
                  <a:cxn ang="0">
                    <a:pos x="2773" y="33"/>
                  </a:cxn>
                  <a:cxn ang="0">
                    <a:pos x="2719" y="54"/>
                  </a:cxn>
                  <a:cxn ang="0">
                    <a:pos x="2648" y="76"/>
                  </a:cxn>
                  <a:cxn ang="0">
                    <a:pos x="2572" y="98"/>
                  </a:cxn>
                  <a:cxn ang="0">
                    <a:pos x="2491" y="120"/>
                  </a:cxn>
                  <a:cxn ang="0">
                    <a:pos x="2399" y="147"/>
                  </a:cxn>
                  <a:cxn ang="0">
                    <a:pos x="2301" y="169"/>
                  </a:cxn>
                  <a:cxn ang="0">
                    <a:pos x="2095" y="223"/>
                  </a:cxn>
                  <a:cxn ang="0">
                    <a:pos x="1889" y="277"/>
                  </a:cxn>
                  <a:cxn ang="0">
                    <a:pos x="1688" y="326"/>
                  </a:cxn>
                  <a:cxn ang="0">
                    <a:pos x="1590" y="354"/>
                  </a:cxn>
                  <a:cxn ang="0">
                    <a:pos x="1503" y="381"/>
                  </a:cxn>
                  <a:cxn ang="0">
                    <a:pos x="1107" y="506"/>
                  </a:cxn>
                  <a:cxn ang="0">
                    <a:pos x="912" y="577"/>
                  </a:cxn>
                  <a:cxn ang="0">
                    <a:pos x="727" y="647"/>
                  </a:cxn>
                  <a:cxn ang="0">
                    <a:pos x="548" y="718"/>
                  </a:cxn>
                  <a:cxn ang="0">
                    <a:pos x="380" y="794"/>
                  </a:cxn>
                  <a:cxn ang="0">
                    <a:pos x="228" y="876"/>
                  </a:cxn>
                  <a:cxn ang="0">
                    <a:pos x="92" y="958"/>
                  </a:cxn>
                  <a:cxn ang="0">
                    <a:pos x="92" y="958"/>
                  </a:cxn>
                </a:cxnLst>
                <a:rect l="0" t="0" r="r" b="b"/>
                <a:pathLst>
                  <a:path w="2849" h="969">
                    <a:moveTo>
                      <a:pt x="92" y="958"/>
                    </a:moveTo>
                    <a:lnTo>
                      <a:pt x="0" y="969"/>
                    </a:lnTo>
                    <a:lnTo>
                      <a:pt x="391" y="969"/>
                    </a:lnTo>
                    <a:lnTo>
                      <a:pt x="434" y="947"/>
                    </a:lnTo>
                    <a:lnTo>
                      <a:pt x="483" y="914"/>
                    </a:lnTo>
                    <a:lnTo>
                      <a:pt x="554" y="876"/>
                    </a:lnTo>
                    <a:lnTo>
                      <a:pt x="635" y="838"/>
                    </a:lnTo>
                    <a:lnTo>
                      <a:pt x="727" y="794"/>
                    </a:lnTo>
                    <a:lnTo>
                      <a:pt x="836" y="745"/>
                    </a:lnTo>
                    <a:lnTo>
                      <a:pt x="961" y="696"/>
                    </a:lnTo>
                    <a:lnTo>
                      <a:pt x="1102" y="642"/>
                    </a:lnTo>
                    <a:lnTo>
                      <a:pt x="1259" y="582"/>
                    </a:lnTo>
                    <a:lnTo>
                      <a:pt x="1433" y="522"/>
                    </a:lnTo>
                    <a:lnTo>
                      <a:pt x="1623" y="462"/>
                    </a:lnTo>
                    <a:lnTo>
                      <a:pt x="1829" y="403"/>
                    </a:lnTo>
                    <a:lnTo>
                      <a:pt x="2057" y="343"/>
                    </a:lnTo>
                    <a:lnTo>
                      <a:pt x="2301" y="283"/>
                    </a:lnTo>
                    <a:lnTo>
                      <a:pt x="2567" y="223"/>
                    </a:lnTo>
                    <a:lnTo>
                      <a:pt x="2849" y="163"/>
                    </a:lnTo>
                    <a:lnTo>
                      <a:pt x="2849" y="0"/>
                    </a:lnTo>
                    <a:lnTo>
                      <a:pt x="2817" y="16"/>
                    </a:lnTo>
                    <a:lnTo>
                      <a:pt x="2773" y="33"/>
                    </a:lnTo>
                    <a:lnTo>
                      <a:pt x="2719" y="54"/>
                    </a:lnTo>
                    <a:lnTo>
                      <a:pt x="2648" y="76"/>
                    </a:lnTo>
                    <a:lnTo>
                      <a:pt x="2572" y="98"/>
                    </a:lnTo>
                    <a:lnTo>
                      <a:pt x="2491" y="120"/>
                    </a:lnTo>
                    <a:lnTo>
                      <a:pt x="2399" y="147"/>
                    </a:lnTo>
                    <a:lnTo>
                      <a:pt x="2301" y="169"/>
                    </a:lnTo>
                    <a:lnTo>
                      <a:pt x="2095" y="223"/>
                    </a:lnTo>
                    <a:lnTo>
                      <a:pt x="1889" y="277"/>
                    </a:lnTo>
                    <a:lnTo>
                      <a:pt x="1688" y="326"/>
                    </a:lnTo>
                    <a:lnTo>
                      <a:pt x="1590" y="354"/>
                    </a:lnTo>
                    <a:lnTo>
                      <a:pt x="1503" y="381"/>
                    </a:lnTo>
                    <a:lnTo>
                      <a:pt x="1107" y="506"/>
                    </a:lnTo>
                    <a:lnTo>
                      <a:pt x="912" y="577"/>
                    </a:lnTo>
                    <a:lnTo>
                      <a:pt x="727" y="647"/>
                    </a:lnTo>
                    <a:lnTo>
                      <a:pt x="548" y="718"/>
                    </a:lnTo>
                    <a:lnTo>
                      <a:pt x="380" y="794"/>
                    </a:lnTo>
                    <a:lnTo>
                      <a:pt x="228" y="876"/>
                    </a:lnTo>
                    <a:lnTo>
                      <a:pt x="92" y="958"/>
                    </a:lnTo>
                    <a:lnTo>
                      <a:pt x="92" y="95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1961"/>
                      <a:invGamma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sk-SK"/>
              </a:p>
            </p:txBody>
          </p:sp>
          <p:sp>
            <p:nvSpPr>
              <p:cNvPr id="390151" name="Freeform 7"/>
              <p:cNvSpPr>
                <a:spLocks/>
              </p:cNvSpPr>
              <p:nvPr/>
            </p:nvSpPr>
            <p:spPr bwMode="hidden">
              <a:xfrm>
                <a:off x="2748" y="2230"/>
                <a:ext cx="3007" cy="2085"/>
              </a:xfrm>
              <a:custGeom>
                <a:avLst/>
                <a:gdLst/>
                <a:ahLst/>
                <a:cxnLst>
                  <a:cxn ang="0">
                    <a:pos x="1433" y="474"/>
                  </a:cxn>
                  <a:cxn ang="0">
                    <a:pos x="1460" y="528"/>
                  </a:cxn>
                  <a:cxn ang="0">
                    <a:pos x="1541" y="593"/>
                  </a:cxn>
                  <a:cxn ang="0">
                    <a:pos x="1715" y="670"/>
                  </a:cxn>
                  <a:cxn ang="0">
                    <a:pos x="1927" y="735"/>
                  </a:cxn>
                  <a:cxn ang="0">
                    <a:pos x="2155" y="789"/>
                  </a:cxn>
                  <a:cxn ang="0">
                    <a:pos x="2372" y="849"/>
                  </a:cxn>
                  <a:cxn ang="0">
                    <a:pos x="2551" y="920"/>
                  </a:cxn>
                  <a:cxn ang="0">
                    <a:pos x="2638" y="980"/>
                  </a:cxn>
                  <a:cxn ang="0">
                    <a:pos x="2676" y="1029"/>
                  </a:cxn>
                  <a:cxn ang="0">
                    <a:pos x="2681" y="1083"/>
                  </a:cxn>
                  <a:cxn ang="0">
                    <a:pos x="2665" y="1127"/>
                  </a:cxn>
                  <a:cxn ang="0">
                    <a:pos x="2616" y="1170"/>
                  </a:cxn>
                  <a:cxn ang="0">
                    <a:pos x="2545" y="1208"/>
                  </a:cxn>
                  <a:cxn ang="0">
                    <a:pos x="2448" y="1241"/>
                  </a:cxn>
                  <a:cxn ang="0">
                    <a:pos x="2328" y="1274"/>
                  </a:cxn>
                  <a:cxn ang="0">
                    <a:pos x="2106" y="1328"/>
                  </a:cxn>
                  <a:cxn ang="0">
                    <a:pos x="1742" y="1421"/>
                  </a:cxn>
                  <a:cxn ang="0">
                    <a:pos x="1308" y="1540"/>
                  </a:cxn>
                  <a:cxn ang="0">
                    <a:pos x="820" y="1709"/>
                  </a:cxn>
                  <a:cxn ang="0">
                    <a:pos x="282" y="1943"/>
                  </a:cxn>
                  <a:cxn ang="0">
                    <a:pos x="152" y="2085"/>
                  </a:cxn>
                  <a:cxn ang="0">
                    <a:pos x="386" y="1992"/>
                  </a:cxn>
                  <a:cxn ang="0">
                    <a:pos x="700" y="1834"/>
                  </a:cxn>
                  <a:cxn ang="0">
                    <a:pos x="1064" y="1693"/>
                  </a:cxn>
                  <a:cxn ang="0">
                    <a:pos x="1661" y="1497"/>
                  </a:cxn>
                  <a:cxn ang="0">
                    <a:pos x="1845" y="1442"/>
                  </a:cxn>
                  <a:cxn ang="0">
                    <a:pos x="2252" y="1339"/>
                  </a:cxn>
                  <a:cxn ang="0">
                    <a:pos x="2551" y="1263"/>
                  </a:cxn>
                  <a:cxn ang="0">
                    <a:pos x="2730" y="1214"/>
                  </a:cxn>
                  <a:cxn ang="0">
                    <a:pos x="2876" y="1170"/>
                  </a:cxn>
                  <a:cxn ang="0">
                    <a:pos x="2974" y="1132"/>
                  </a:cxn>
                  <a:cxn ang="0">
                    <a:pos x="3007" y="871"/>
                  </a:cxn>
                  <a:cxn ang="0">
                    <a:pos x="2860" y="844"/>
                  </a:cxn>
                  <a:cxn ang="0">
                    <a:pos x="2670" y="806"/>
                  </a:cxn>
                  <a:cxn ang="0">
                    <a:pos x="2458" y="757"/>
                  </a:cxn>
                  <a:cxn ang="0">
                    <a:pos x="2138" y="670"/>
                  </a:cxn>
                  <a:cxn ang="0">
                    <a:pos x="1959" y="604"/>
                  </a:cxn>
                  <a:cxn ang="0">
                    <a:pos x="1824" y="534"/>
                  </a:cxn>
                  <a:cxn ang="0">
                    <a:pos x="1769" y="474"/>
                  </a:cxn>
                  <a:cxn ang="0">
                    <a:pos x="1753" y="436"/>
                  </a:cxn>
                  <a:cxn ang="0">
                    <a:pos x="1780" y="381"/>
                  </a:cxn>
                  <a:cxn ang="0">
                    <a:pos x="1862" y="316"/>
                  </a:cxn>
                  <a:cxn ang="0">
                    <a:pos x="1986" y="267"/>
                  </a:cxn>
                  <a:cxn ang="0">
                    <a:pos x="2149" y="229"/>
                  </a:cxn>
                  <a:cxn ang="0">
                    <a:pos x="2431" y="180"/>
                  </a:cxn>
                  <a:cxn ang="0">
                    <a:pos x="2827" y="125"/>
                  </a:cxn>
                  <a:cxn ang="0">
                    <a:pos x="3007" y="87"/>
                  </a:cxn>
                  <a:cxn ang="0">
                    <a:pos x="2909" y="22"/>
                  </a:cxn>
                  <a:cxn ang="0">
                    <a:pos x="2676" y="66"/>
                  </a:cxn>
                  <a:cxn ang="0">
                    <a:pos x="2285" y="120"/>
                  </a:cxn>
                  <a:cxn ang="0">
                    <a:pos x="2030" y="158"/>
                  </a:cxn>
                  <a:cxn ang="0">
                    <a:pos x="1791" y="202"/>
                  </a:cxn>
                  <a:cxn ang="0">
                    <a:pos x="1601" y="261"/>
                  </a:cxn>
                  <a:cxn ang="0">
                    <a:pos x="1471" y="338"/>
                  </a:cxn>
                  <a:cxn ang="0">
                    <a:pos x="1438" y="387"/>
                  </a:cxn>
                  <a:cxn ang="0">
                    <a:pos x="1427" y="441"/>
                  </a:cxn>
                </a:cxnLst>
                <a:rect l="0" t="0" r="r" b="b"/>
                <a:pathLst>
                  <a:path w="3007" h="2085">
                    <a:moveTo>
                      <a:pt x="1427" y="441"/>
                    </a:moveTo>
                    <a:lnTo>
                      <a:pt x="1433" y="474"/>
                    </a:lnTo>
                    <a:lnTo>
                      <a:pt x="1444" y="501"/>
                    </a:lnTo>
                    <a:lnTo>
                      <a:pt x="1460" y="528"/>
                    </a:lnTo>
                    <a:lnTo>
                      <a:pt x="1482" y="550"/>
                    </a:lnTo>
                    <a:lnTo>
                      <a:pt x="1541" y="593"/>
                    </a:lnTo>
                    <a:lnTo>
                      <a:pt x="1623" y="637"/>
                    </a:lnTo>
                    <a:lnTo>
                      <a:pt x="1715" y="670"/>
                    </a:lnTo>
                    <a:lnTo>
                      <a:pt x="1818" y="702"/>
                    </a:lnTo>
                    <a:lnTo>
                      <a:pt x="1927" y="735"/>
                    </a:lnTo>
                    <a:lnTo>
                      <a:pt x="2041" y="762"/>
                    </a:lnTo>
                    <a:lnTo>
                      <a:pt x="2155" y="789"/>
                    </a:lnTo>
                    <a:lnTo>
                      <a:pt x="2269" y="822"/>
                    </a:lnTo>
                    <a:lnTo>
                      <a:pt x="2372" y="849"/>
                    </a:lnTo>
                    <a:lnTo>
                      <a:pt x="2464" y="882"/>
                    </a:lnTo>
                    <a:lnTo>
                      <a:pt x="2551" y="920"/>
                    </a:lnTo>
                    <a:lnTo>
                      <a:pt x="2616" y="958"/>
                    </a:lnTo>
                    <a:lnTo>
                      <a:pt x="2638" y="980"/>
                    </a:lnTo>
                    <a:lnTo>
                      <a:pt x="2659" y="1007"/>
                    </a:lnTo>
                    <a:lnTo>
                      <a:pt x="2676" y="1029"/>
                    </a:lnTo>
                    <a:lnTo>
                      <a:pt x="2681" y="1056"/>
                    </a:lnTo>
                    <a:lnTo>
                      <a:pt x="2681" y="1083"/>
                    </a:lnTo>
                    <a:lnTo>
                      <a:pt x="2676" y="1105"/>
                    </a:lnTo>
                    <a:lnTo>
                      <a:pt x="2665" y="1127"/>
                    </a:lnTo>
                    <a:lnTo>
                      <a:pt x="2643" y="1149"/>
                    </a:lnTo>
                    <a:lnTo>
                      <a:pt x="2616" y="1170"/>
                    </a:lnTo>
                    <a:lnTo>
                      <a:pt x="2583" y="1187"/>
                    </a:lnTo>
                    <a:lnTo>
                      <a:pt x="2545" y="1208"/>
                    </a:lnTo>
                    <a:lnTo>
                      <a:pt x="2502" y="1225"/>
                    </a:lnTo>
                    <a:lnTo>
                      <a:pt x="2448" y="1241"/>
                    </a:lnTo>
                    <a:lnTo>
                      <a:pt x="2388" y="1257"/>
                    </a:lnTo>
                    <a:lnTo>
                      <a:pt x="2328" y="1274"/>
                    </a:lnTo>
                    <a:lnTo>
                      <a:pt x="2258" y="1290"/>
                    </a:lnTo>
                    <a:lnTo>
                      <a:pt x="2106" y="1328"/>
                    </a:lnTo>
                    <a:lnTo>
                      <a:pt x="1932" y="1372"/>
                    </a:lnTo>
                    <a:lnTo>
                      <a:pt x="1742" y="1421"/>
                    </a:lnTo>
                    <a:lnTo>
                      <a:pt x="1531" y="1475"/>
                    </a:lnTo>
                    <a:lnTo>
                      <a:pt x="1308" y="1540"/>
                    </a:lnTo>
                    <a:lnTo>
                      <a:pt x="1069" y="1617"/>
                    </a:lnTo>
                    <a:lnTo>
                      <a:pt x="820" y="1709"/>
                    </a:lnTo>
                    <a:lnTo>
                      <a:pt x="554" y="1818"/>
                    </a:lnTo>
                    <a:lnTo>
                      <a:pt x="282" y="1943"/>
                    </a:lnTo>
                    <a:lnTo>
                      <a:pt x="0" y="2085"/>
                    </a:lnTo>
                    <a:lnTo>
                      <a:pt x="152" y="2085"/>
                    </a:lnTo>
                    <a:lnTo>
                      <a:pt x="244" y="2074"/>
                    </a:lnTo>
                    <a:lnTo>
                      <a:pt x="386" y="1992"/>
                    </a:lnTo>
                    <a:lnTo>
                      <a:pt x="537" y="1910"/>
                    </a:lnTo>
                    <a:lnTo>
                      <a:pt x="700" y="1834"/>
                    </a:lnTo>
                    <a:lnTo>
                      <a:pt x="879" y="1763"/>
                    </a:lnTo>
                    <a:lnTo>
                      <a:pt x="1064" y="1693"/>
                    </a:lnTo>
                    <a:lnTo>
                      <a:pt x="1259" y="1622"/>
                    </a:lnTo>
                    <a:lnTo>
                      <a:pt x="1661" y="1497"/>
                    </a:lnTo>
                    <a:lnTo>
                      <a:pt x="1748" y="1470"/>
                    </a:lnTo>
                    <a:lnTo>
                      <a:pt x="1845" y="1442"/>
                    </a:lnTo>
                    <a:lnTo>
                      <a:pt x="2046" y="1393"/>
                    </a:lnTo>
                    <a:lnTo>
                      <a:pt x="2252" y="1339"/>
                    </a:lnTo>
                    <a:lnTo>
                      <a:pt x="2458" y="1285"/>
                    </a:lnTo>
                    <a:lnTo>
                      <a:pt x="2551" y="1263"/>
                    </a:lnTo>
                    <a:lnTo>
                      <a:pt x="2643" y="1236"/>
                    </a:lnTo>
                    <a:lnTo>
                      <a:pt x="2730" y="1214"/>
                    </a:lnTo>
                    <a:lnTo>
                      <a:pt x="2806" y="1192"/>
                    </a:lnTo>
                    <a:lnTo>
                      <a:pt x="2876" y="1170"/>
                    </a:lnTo>
                    <a:lnTo>
                      <a:pt x="2931" y="1149"/>
                    </a:lnTo>
                    <a:lnTo>
                      <a:pt x="2974" y="1132"/>
                    </a:lnTo>
                    <a:lnTo>
                      <a:pt x="3007" y="1116"/>
                    </a:lnTo>
                    <a:lnTo>
                      <a:pt x="3007" y="871"/>
                    </a:lnTo>
                    <a:lnTo>
                      <a:pt x="2941" y="860"/>
                    </a:lnTo>
                    <a:lnTo>
                      <a:pt x="2860" y="844"/>
                    </a:lnTo>
                    <a:lnTo>
                      <a:pt x="2773" y="827"/>
                    </a:lnTo>
                    <a:lnTo>
                      <a:pt x="2670" y="806"/>
                    </a:lnTo>
                    <a:lnTo>
                      <a:pt x="2567" y="784"/>
                    </a:lnTo>
                    <a:lnTo>
                      <a:pt x="2458" y="757"/>
                    </a:lnTo>
                    <a:lnTo>
                      <a:pt x="2241" y="702"/>
                    </a:lnTo>
                    <a:lnTo>
                      <a:pt x="2138" y="670"/>
                    </a:lnTo>
                    <a:lnTo>
                      <a:pt x="2046" y="637"/>
                    </a:lnTo>
                    <a:lnTo>
                      <a:pt x="1959" y="604"/>
                    </a:lnTo>
                    <a:lnTo>
                      <a:pt x="1883" y="566"/>
                    </a:lnTo>
                    <a:lnTo>
                      <a:pt x="1824" y="534"/>
                    </a:lnTo>
                    <a:lnTo>
                      <a:pt x="1780" y="495"/>
                    </a:lnTo>
                    <a:lnTo>
                      <a:pt x="1769" y="474"/>
                    </a:lnTo>
                    <a:lnTo>
                      <a:pt x="1758" y="457"/>
                    </a:lnTo>
                    <a:lnTo>
                      <a:pt x="1753" y="436"/>
                    </a:lnTo>
                    <a:lnTo>
                      <a:pt x="1758" y="419"/>
                    </a:lnTo>
                    <a:lnTo>
                      <a:pt x="1780" y="381"/>
                    </a:lnTo>
                    <a:lnTo>
                      <a:pt x="1813" y="343"/>
                    </a:lnTo>
                    <a:lnTo>
                      <a:pt x="1862" y="316"/>
                    </a:lnTo>
                    <a:lnTo>
                      <a:pt x="1921" y="289"/>
                    </a:lnTo>
                    <a:lnTo>
                      <a:pt x="1986" y="267"/>
                    </a:lnTo>
                    <a:lnTo>
                      <a:pt x="2062" y="245"/>
                    </a:lnTo>
                    <a:lnTo>
                      <a:pt x="2149" y="229"/>
                    </a:lnTo>
                    <a:lnTo>
                      <a:pt x="2236" y="213"/>
                    </a:lnTo>
                    <a:lnTo>
                      <a:pt x="2431" y="180"/>
                    </a:lnTo>
                    <a:lnTo>
                      <a:pt x="2627" y="158"/>
                    </a:lnTo>
                    <a:lnTo>
                      <a:pt x="2827" y="125"/>
                    </a:lnTo>
                    <a:lnTo>
                      <a:pt x="2920" y="109"/>
                    </a:lnTo>
                    <a:lnTo>
                      <a:pt x="3007" y="87"/>
                    </a:lnTo>
                    <a:lnTo>
                      <a:pt x="3007" y="0"/>
                    </a:lnTo>
                    <a:lnTo>
                      <a:pt x="2909" y="22"/>
                    </a:lnTo>
                    <a:lnTo>
                      <a:pt x="2795" y="44"/>
                    </a:lnTo>
                    <a:lnTo>
                      <a:pt x="2676" y="66"/>
                    </a:lnTo>
                    <a:lnTo>
                      <a:pt x="2551" y="82"/>
                    </a:lnTo>
                    <a:lnTo>
                      <a:pt x="2285" y="120"/>
                    </a:lnTo>
                    <a:lnTo>
                      <a:pt x="2155" y="136"/>
                    </a:lnTo>
                    <a:lnTo>
                      <a:pt x="2030" y="158"/>
                    </a:lnTo>
                    <a:lnTo>
                      <a:pt x="1905" y="174"/>
                    </a:lnTo>
                    <a:lnTo>
                      <a:pt x="1791" y="202"/>
                    </a:lnTo>
                    <a:lnTo>
                      <a:pt x="1688" y="229"/>
                    </a:lnTo>
                    <a:lnTo>
                      <a:pt x="1601" y="261"/>
                    </a:lnTo>
                    <a:lnTo>
                      <a:pt x="1525" y="300"/>
                    </a:lnTo>
                    <a:lnTo>
                      <a:pt x="1471" y="338"/>
                    </a:lnTo>
                    <a:lnTo>
                      <a:pt x="1455" y="359"/>
                    </a:lnTo>
                    <a:lnTo>
                      <a:pt x="1438" y="387"/>
                    </a:lnTo>
                    <a:lnTo>
                      <a:pt x="1427" y="414"/>
                    </a:lnTo>
                    <a:lnTo>
                      <a:pt x="1427" y="441"/>
                    </a:lnTo>
                    <a:lnTo>
                      <a:pt x="1427" y="441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sk-SK"/>
              </a:p>
            </p:txBody>
          </p:sp>
          <p:sp>
            <p:nvSpPr>
              <p:cNvPr id="390152" name="Freeform 8"/>
              <p:cNvSpPr>
                <a:spLocks/>
              </p:cNvSpPr>
              <p:nvPr/>
            </p:nvSpPr>
            <p:spPr bwMode="hidden">
              <a:xfrm>
                <a:off x="4501" y="2317"/>
                <a:ext cx="1248" cy="539"/>
              </a:xfrm>
              <a:custGeom>
                <a:avLst/>
                <a:gdLst/>
                <a:ahLst/>
                <a:cxnLst>
                  <a:cxn ang="0">
                    <a:pos x="0" y="332"/>
                  </a:cxn>
                  <a:cxn ang="0">
                    <a:pos x="0" y="360"/>
                  </a:cxn>
                  <a:cxn ang="0">
                    <a:pos x="5" y="387"/>
                  </a:cxn>
                  <a:cxn ang="0">
                    <a:pos x="27" y="414"/>
                  </a:cxn>
                  <a:cxn ang="0">
                    <a:pos x="54" y="436"/>
                  </a:cxn>
                  <a:cxn ang="0">
                    <a:pos x="92" y="463"/>
                  </a:cxn>
                  <a:cxn ang="0">
                    <a:pos x="141" y="490"/>
                  </a:cxn>
                  <a:cxn ang="0">
                    <a:pos x="195" y="512"/>
                  </a:cxn>
                  <a:cxn ang="0">
                    <a:pos x="255" y="539"/>
                  </a:cxn>
                  <a:cxn ang="0">
                    <a:pos x="212" y="517"/>
                  </a:cxn>
                  <a:cxn ang="0">
                    <a:pos x="179" y="490"/>
                  </a:cxn>
                  <a:cxn ang="0">
                    <a:pos x="157" y="468"/>
                  </a:cxn>
                  <a:cxn ang="0">
                    <a:pos x="141" y="447"/>
                  </a:cxn>
                  <a:cxn ang="0">
                    <a:pos x="136" y="425"/>
                  </a:cxn>
                  <a:cxn ang="0">
                    <a:pos x="136" y="403"/>
                  </a:cxn>
                  <a:cxn ang="0">
                    <a:pos x="141" y="381"/>
                  </a:cxn>
                  <a:cxn ang="0">
                    <a:pos x="157" y="365"/>
                  </a:cxn>
                  <a:cxn ang="0">
                    <a:pos x="179" y="343"/>
                  </a:cxn>
                  <a:cxn ang="0">
                    <a:pos x="201" y="327"/>
                  </a:cxn>
                  <a:cxn ang="0">
                    <a:pos x="266" y="294"/>
                  </a:cxn>
                  <a:cxn ang="0">
                    <a:pos x="353" y="262"/>
                  </a:cxn>
                  <a:cxn ang="0">
                    <a:pos x="445" y="234"/>
                  </a:cxn>
                  <a:cxn ang="0">
                    <a:pos x="554" y="213"/>
                  </a:cxn>
                  <a:cxn ang="0">
                    <a:pos x="662" y="191"/>
                  </a:cxn>
                  <a:cxn ang="0">
                    <a:pos x="890" y="153"/>
                  </a:cxn>
                  <a:cxn ang="0">
                    <a:pos x="993" y="136"/>
                  </a:cxn>
                  <a:cxn ang="0">
                    <a:pos x="1091" y="120"/>
                  </a:cxn>
                  <a:cxn ang="0">
                    <a:pos x="1178" y="115"/>
                  </a:cxn>
                  <a:cxn ang="0">
                    <a:pos x="1248" y="104"/>
                  </a:cxn>
                  <a:cxn ang="0">
                    <a:pos x="1248" y="0"/>
                  </a:cxn>
                  <a:cxn ang="0">
                    <a:pos x="1161" y="22"/>
                  </a:cxn>
                  <a:cxn ang="0">
                    <a:pos x="1069" y="38"/>
                  </a:cxn>
                  <a:cxn ang="0">
                    <a:pos x="874" y="71"/>
                  </a:cxn>
                  <a:cxn ang="0">
                    <a:pos x="673" y="93"/>
                  </a:cxn>
                  <a:cxn ang="0">
                    <a:pos x="483" y="126"/>
                  </a:cxn>
                  <a:cxn ang="0">
                    <a:pos x="391" y="142"/>
                  </a:cxn>
                  <a:cxn ang="0">
                    <a:pos x="309" y="158"/>
                  </a:cxn>
                  <a:cxn ang="0">
                    <a:pos x="228" y="180"/>
                  </a:cxn>
                  <a:cxn ang="0">
                    <a:pos x="163" y="202"/>
                  </a:cxn>
                  <a:cxn ang="0">
                    <a:pos x="103" y="229"/>
                  </a:cxn>
                  <a:cxn ang="0">
                    <a:pos x="54" y="256"/>
                  </a:cxn>
                  <a:cxn ang="0">
                    <a:pos x="22" y="294"/>
                  </a:cxn>
                  <a:cxn ang="0">
                    <a:pos x="0" y="332"/>
                  </a:cxn>
                  <a:cxn ang="0">
                    <a:pos x="0" y="332"/>
                  </a:cxn>
                </a:cxnLst>
                <a:rect l="0" t="0" r="r" b="b"/>
                <a:pathLst>
                  <a:path w="1248" h="539">
                    <a:moveTo>
                      <a:pt x="0" y="332"/>
                    </a:moveTo>
                    <a:lnTo>
                      <a:pt x="0" y="360"/>
                    </a:lnTo>
                    <a:lnTo>
                      <a:pt x="5" y="387"/>
                    </a:lnTo>
                    <a:lnTo>
                      <a:pt x="27" y="414"/>
                    </a:lnTo>
                    <a:lnTo>
                      <a:pt x="54" y="436"/>
                    </a:lnTo>
                    <a:lnTo>
                      <a:pt x="92" y="463"/>
                    </a:lnTo>
                    <a:lnTo>
                      <a:pt x="141" y="490"/>
                    </a:lnTo>
                    <a:lnTo>
                      <a:pt x="195" y="512"/>
                    </a:lnTo>
                    <a:lnTo>
                      <a:pt x="255" y="539"/>
                    </a:lnTo>
                    <a:lnTo>
                      <a:pt x="212" y="517"/>
                    </a:lnTo>
                    <a:lnTo>
                      <a:pt x="179" y="490"/>
                    </a:lnTo>
                    <a:lnTo>
                      <a:pt x="157" y="468"/>
                    </a:lnTo>
                    <a:lnTo>
                      <a:pt x="141" y="447"/>
                    </a:lnTo>
                    <a:lnTo>
                      <a:pt x="136" y="425"/>
                    </a:lnTo>
                    <a:lnTo>
                      <a:pt x="136" y="403"/>
                    </a:lnTo>
                    <a:lnTo>
                      <a:pt x="141" y="381"/>
                    </a:lnTo>
                    <a:lnTo>
                      <a:pt x="157" y="365"/>
                    </a:lnTo>
                    <a:lnTo>
                      <a:pt x="179" y="343"/>
                    </a:lnTo>
                    <a:lnTo>
                      <a:pt x="201" y="327"/>
                    </a:lnTo>
                    <a:lnTo>
                      <a:pt x="266" y="294"/>
                    </a:lnTo>
                    <a:lnTo>
                      <a:pt x="353" y="262"/>
                    </a:lnTo>
                    <a:lnTo>
                      <a:pt x="445" y="234"/>
                    </a:lnTo>
                    <a:lnTo>
                      <a:pt x="554" y="213"/>
                    </a:lnTo>
                    <a:lnTo>
                      <a:pt x="662" y="191"/>
                    </a:lnTo>
                    <a:lnTo>
                      <a:pt x="890" y="153"/>
                    </a:lnTo>
                    <a:lnTo>
                      <a:pt x="993" y="136"/>
                    </a:lnTo>
                    <a:lnTo>
                      <a:pt x="1091" y="120"/>
                    </a:lnTo>
                    <a:lnTo>
                      <a:pt x="1178" y="115"/>
                    </a:lnTo>
                    <a:lnTo>
                      <a:pt x="1248" y="104"/>
                    </a:lnTo>
                    <a:lnTo>
                      <a:pt x="1248" y="0"/>
                    </a:lnTo>
                    <a:lnTo>
                      <a:pt x="1161" y="22"/>
                    </a:lnTo>
                    <a:lnTo>
                      <a:pt x="1069" y="38"/>
                    </a:lnTo>
                    <a:lnTo>
                      <a:pt x="874" y="71"/>
                    </a:lnTo>
                    <a:lnTo>
                      <a:pt x="673" y="93"/>
                    </a:lnTo>
                    <a:lnTo>
                      <a:pt x="483" y="126"/>
                    </a:lnTo>
                    <a:lnTo>
                      <a:pt x="391" y="142"/>
                    </a:lnTo>
                    <a:lnTo>
                      <a:pt x="309" y="158"/>
                    </a:lnTo>
                    <a:lnTo>
                      <a:pt x="228" y="180"/>
                    </a:lnTo>
                    <a:lnTo>
                      <a:pt x="163" y="202"/>
                    </a:lnTo>
                    <a:lnTo>
                      <a:pt x="103" y="229"/>
                    </a:lnTo>
                    <a:lnTo>
                      <a:pt x="54" y="256"/>
                    </a:lnTo>
                    <a:lnTo>
                      <a:pt x="22" y="294"/>
                    </a:lnTo>
                    <a:lnTo>
                      <a:pt x="0" y="332"/>
                    </a:lnTo>
                    <a:lnTo>
                      <a:pt x="0" y="33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7843"/>
                      <a:invGamma/>
                    </a:schemeClr>
                  </a:gs>
                  <a:gs pos="100000">
                    <a:schemeClr val="bg1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sk-SK"/>
              </a:p>
            </p:txBody>
          </p:sp>
        </p:grpSp>
        <p:sp>
          <p:nvSpPr>
            <p:cNvPr id="390153" name="Freeform 9"/>
            <p:cNvSpPr>
              <a:spLocks/>
            </p:cNvSpPr>
            <p:nvPr/>
          </p:nvSpPr>
          <p:spPr bwMode="hidden">
            <a:xfrm>
              <a:off x="3322" y="1341"/>
              <a:ext cx="1825" cy="1537"/>
            </a:xfrm>
            <a:custGeom>
              <a:avLst/>
              <a:gdLst/>
              <a:ahLst/>
              <a:cxnLst>
                <a:cxn ang="0">
                  <a:pos x="982" y="1061"/>
                </a:cxn>
                <a:cxn ang="0">
                  <a:pos x="1357" y="1012"/>
                </a:cxn>
                <a:cxn ang="0">
                  <a:pos x="1666" y="957"/>
                </a:cxn>
                <a:cxn ang="0">
                  <a:pos x="1916" y="897"/>
                </a:cxn>
                <a:cxn ang="0">
                  <a:pos x="2100" y="832"/>
                </a:cxn>
                <a:cxn ang="0">
                  <a:pos x="2220" y="756"/>
                </a:cxn>
                <a:cxn ang="0">
                  <a:pos x="2285" y="669"/>
                </a:cxn>
                <a:cxn ang="0">
                  <a:pos x="2290" y="560"/>
                </a:cxn>
                <a:cxn ang="0">
                  <a:pos x="2241" y="457"/>
                </a:cxn>
                <a:cxn ang="0">
                  <a:pos x="2144" y="364"/>
                </a:cxn>
                <a:cxn ang="0">
                  <a:pos x="2008" y="277"/>
                </a:cxn>
                <a:cxn ang="0">
                  <a:pos x="1769" y="157"/>
                </a:cxn>
                <a:cxn ang="0">
                  <a:pos x="1612" y="92"/>
                </a:cxn>
                <a:cxn ang="0">
                  <a:pos x="1476" y="43"/>
                </a:cxn>
                <a:cxn ang="0">
                  <a:pos x="1384" y="10"/>
                </a:cxn>
                <a:cxn ang="0">
                  <a:pos x="1346" y="0"/>
                </a:cxn>
                <a:cxn ang="0">
                  <a:pos x="1655" y="119"/>
                </a:cxn>
                <a:cxn ang="0">
                  <a:pos x="1948" y="255"/>
                </a:cxn>
                <a:cxn ang="0">
                  <a:pos x="2068" y="326"/>
                </a:cxn>
                <a:cxn ang="0">
                  <a:pos x="2171" y="402"/>
                </a:cxn>
                <a:cxn ang="0">
                  <a:pos x="2236" y="478"/>
                </a:cxn>
                <a:cxn ang="0">
                  <a:pos x="2263" y="560"/>
                </a:cxn>
                <a:cxn ang="0">
                  <a:pos x="2241" y="636"/>
                </a:cxn>
                <a:cxn ang="0">
                  <a:pos x="2171" y="702"/>
                </a:cxn>
                <a:cxn ang="0">
                  <a:pos x="2062" y="756"/>
                </a:cxn>
                <a:cxn ang="0">
                  <a:pos x="1921" y="800"/>
                </a:cxn>
                <a:cxn ang="0">
                  <a:pos x="1748" y="843"/>
                </a:cxn>
                <a:cxn ang="0">
                  <a:pos x="1351" y="908"/>
                </a:cxn>
                <a:cxn ang="0">
                  <a:pos x="923" y="968"/>
                </a:cxn>
                <a:cxn ang="0">
                  <a:pos x="521" y="1028"/>
                </a:cxn>
                <a:cxn ang="0">
                  <a:pos x="353" y="1066"/>
                </a:cxn>
                <a:cxn ang="0">
                  <a:pos x="206" y="1104"/>
                </a:cxn>
                <a:cxn ang="0">
                  <a:pos x="92" y="1148"/>
                </a:cxn>
                <a:cxn ang="0">
                  <a:pos x="22" y="1202"/>
                </a:cxn>
                <a:cxn ang="0">
                  <a:pos x="0" y="1262"/>
                </a:cxn>
                <a:cxn ang="0">
                  <a:pos x="27" y="1327"/>
                </a:cxn>
                <a:cxn ang="0">
                  <a:pos x="98" y="1382"/>
                </a:cxn>
                <a:cxn ang="0">
                  <a:pos x="196" y="1425"/>
                </a:cxn>
                <a:cxn ang="0">
                  <a:pos x="326" y="1469"/>
                </a:cxn>
                <a:cxn ang="0">
                  <a:pos x="217" y="1414"/>
                </a:cxn>
                <a:cxn ang="0">
                  <a:pos x="147" y="1360"/>
                </a:cxn>
                <a:cxn ang="0">
                  <a:pos x="120" y="1306"/>
                </a:cxn>
                <a:cxn ang="0">
                  <a:pos x="141" y="1257"/>
                </a:cxn>
                <a:cxn ang="0">
                  <a:pos x="212" y="1208"/>
                </a:cxn>
                <a:cxn ang="0">
                  <a:pos x="342" y="1164"/>
                </a:cxn>
                <a:cxn ang="0">
                  <a:pos x="527" y="1121"/>
                </a:cxn>
                <a:cxn ang="0">
                  <a:pos x="771" y="1088"/>
                </a:cxn>
              </a:cxnLst>
              <a:rect l="0" t="0" r="r" b="b"/>
              <a:pathLst>
                <a:path w="2296" h="1469">
                  <a:moveTo>
                    <a:pt x="771" y="1088"/>
                  </a:moveTo>
                  <a:lnTo>
                    <a:pt x="982" y="1061"/>
                  </a:lnTo>
                  <a:lnTo>
                    <a:pt x="1178" y="1034"/>
                  </a:lnTo>
                  <a:lnTo>
                    <a:pt x="1357" y="1012"/>
                  </a:lnTo>
                  <a:lnTo>
                    <a:pt x="1520" y="985"/>
                  </a:lnTo>
                  <a:lnTo>
                    <a:pt x="1666" y="957"/>
                  </a:lnTo>
                  <a:lnTo>
                    <a:pt x="1796" y="930"/>
                  </a:lnTo>
                  <a:lnTo>
                    <a:pt x="1916" y="897"/>
                  </a:lnTo>
                  <a:lnTo>
                    <a:pt x="2013" y="870"/>
                  </a:lnTo>
                  <a:lnTo>
                    <a:pt x="2100" y="832"/>
                  </a:lnTo>
                  <a:lnTo>
                    <a:pt x="2171" y="800"/>
                  </a:lnTo>
                  <a:lnTo>
                    <a:pt x="2220" y="756"/>
                  </a:lnTo>
                  <a:lnTo>
                    <a:pt x="2263" y="712"/>
                  </a:lnTo>
                  <a:lnTo>
                    <a:pt x="2285" y="669"/>
                  </a:lnTo>
                  <a:lnTo>
                    <a:pt x="2296" y="614"/>
                  </a:lnTo>
                  <a:lnTo>
                    <a:pt x="2290" y="560"/>
                  </a:lnTo>
                  <a:lnTo>
                    <a:pt x="2269" y="500"/>
                  </a:lnTo>
                  <a:lnTo>
                    <a:pt x="2241" y="457"/>
                  </a:lnTo>
                  <a:lnTo>
                    <a:pt x="2198" y="408"/>
                  </a:lnTo>
                  <a:lnTo>
                    <a:pt x="2144" y="364"/>
                  </a:lnTo>
                  <a:lnTo>
                    <a:pt x="2079" y="321"/>
                  </a:lnTo>
                  <a:lnTo>
                    <a:pt x="2008" y="277"/>
                  </a:lnTo>
                  <a:lnTo>
                    <a:pt x="1927" y="234"/>
                  </a:lnTo>
                  <a:lnTo>
                    <a:pt x="1769" y="157"/>
                  </a:lnTo>
                  <a:lnTo>
                    <a:pt x="1688" y="125"/>
                  </a:lnTo>
                  <a:lnTo>
                    <a:pt x="1612" y="92"/>
                  </a:lnTo>
                  <a:lnTo>
                    <a:pt x="1536" y="65"/>
                  </a:lnTo>
                  <a:lnTo>
                    <a:pt x="1476" y="43"/>
                  </a:lnTo>
                  <a:lnTo>
                    <a:pt x="1422" y="27"/>
                  </a:lnTo>
                  <a:lnTo>
                    <a:pt x="1384" y="10"/>
                  </a:lnTo>
                  <a:lnTo>
                    <a:pt x="1357" y="5"/>
                  </a:lnTo>
                  <a:lnTo>
                    <a:pt x="1346" y="0"/>
                  </a:lnTo>
                  <a:lnTo>
                    <a:pt x="1498" y="54"/>
                  </a:lnTo>
                  <a:lnTo>
                    <a:pt x="1655" y="119"/>
                  </a:lnTo>
                  <a:lnTo>
                    <a:pt x="1807" y="185"/>
                  </a:lnTo>
                  <a:lnTo>
                    <a:pt x="1948" y="255"/>
                  </a:lnTo>
                  <a:lnTo>
                    <a:pt x="2013" y="288"/>
                  </a:lnTo>
                  <a:lnTo>
                    <a:pt x="2068" y="326"/>
                  </a:lnTo>
                  <a:lnTo>
                    <a:pt x="2122" y="364"/>
                  </a:lnTo>
                  <a:lnTo>
                    <a:pt x="2171" y="402"/>
                  </a:lnTo>
                  <a:lnTo>
                    <a:pt x="2209" y="440"/>
                  </a:lnTo>
                  <a:lnTo>
                    <a:pt x="2236" y="478"/>
                  </a:lnTo>
                  <a:lnTo>
                    <a:pt x="2252" y="522"/>
                  </a:lnTo>
                  <a:lnTo>
                    <a:pt x="2263" y="560"/>
                  </a:lnTo>
                  <a:lnTo>
                    <a:pt x="2258" y="598"/>
                  </a:lnTo>
                  <a:lnTo>
                    <a:pt x="2241" y="636"/>
                  </a:lnTo>
                  <a:lnTo>
                    <a:pt x="2214" y="669"/>
                  </a:lnTo>
                  <a:lnTo>
                    <a:pt x="2171" y="702"/>
                  </a:lnTo>
                  <a:lnTo>
                    <a:pt x="2122" y="729"/>
                  </a:lnTo>
                  <a:lnTo>
                    <a:pt x="2062" y="756"/>
                  </a:lnTo>
                  <a:lnTo>
                    <a:pt x="1997" y="778"/>
                  </a:lnTo>
                  <a:lnTo>
                    <a:pt x="1921" y="800"/>
                  </a:lnTo>
                  <a:lnTo>
                    <a:pt x="1834" y="821"/>
                  </a:lnTo>
                  <a:lnTo>
                    <a:pt x="1748" y="843"/>
                  </a:lnTo>
                  <a:lnTo>
                    <a:pt x="1552" y="876"/>
                  </a:lnTo>
                  <a:lnTo>
                    <a:pt x="1351" y="908"/>
                  </a:lnTo>
                  <a:lnTo>
                    <a:pt x="1134" y="941"/>
                  </a:lnTo>
                  <a:lnTo>
                    <a:pt x="923" y="968"/>
                  </a:lnTo>
                  <a:lnTo>
                    <a:pt x="716" y="995"/>
                  </a:lnTo>
                  <a:lnTo>
                    <a:pt x="521" y="1028"/>
                  </a:lnTo>
                  <a:lnTo>
                    <a:pt x="434" y="1044"/>
                  </a:lnTo>
                  <a:lnTo>
                    <a:pt x="353" y="1066"/>
                  </a:lnTo>
                  <a:lnTo>
                    <a:pt x="277" y="1082"/>
                  </a:lnTo>
                  <a:lnTo>
                    <a:pt x="206" y="1104"/>
                  </a:lnTo>
                  <a:lnTo>
                    <a:pt x="147" y="1126"/>
                  </a:lnTo>
                  <a:lnTo>
                    <a:pt x="92" y="1148"/>
                  </a:lnTo>
                  <a:lnTo>
                    <a:pt x="54" y="1175"/>
                  </a:lnTo>
                  <a:lnTo>
                    <a:pt x="22" y="1202"/>
                  </a:lnTo>
                  <a:lnTo>
                    <a:pt x="6" y="1229"/>
                  </a:lnTo>
                  <a:lnTo>
                    <a:pt x="0" y="1262"/>
                  </a:lnTo>
                  <a:lnTo>
                    <a:pt x="11" y="1295"/>
                  </a:lnTo>
                  <a:lnTo>
                    <a:pt x="27" y="1327"/>
                  </a:lnTo>
                  <a:lnTo>
                    <a:pt x="54" y="1355"/>
                  </a:lnTo>
                  <a:lnTo>
                    <a:pt x="98" y="1382"/>
                  </a:lnTo>
                  <a:lnTo>
                    <a:pt x="141" y="1404"/>
                  </a:lnTo>
                  <a:lnTo>
                    <a:pt x="196" y="1425"/>
                  </a:lnTo>
                  <a:lnTo>
                    <a:pt x="261" y="1447"/>
                  </a:lnTo>
                  <a:lnTo>
                    <a:pt x="326" y="1469"/>
                  </a:lnTo>
                  <a:lnTo>
                    <a:pt x="266" y="1442"/>
                  </a:lnTo>
                  <a:lnTo>
                    <a:pt x="217" y="1414"/>
                  </a:lnTo>
                  <a:lnTo>
                    <a:pt x="174" y="1387"/>
                  </a:lnTo>
                  <a:lnTo>
                    <a:pt x="147" y="1360"/>
                  </a:lnTo>
                  <a:lnTo>
                    <a:pt x="125" y="1333"/>
                  </a:lnTo>
                  <a:lnTo>
                    <a:pt x="120" y="1306"/>
                  </a:lnTo>
                  <a:lnTo>
                    <a:pt x="125" y="1278"/>
                  </a:lnTo>
                  <a:lnTo>
                    <a:pt x="141" y="1257"/>
                  </a:lnTo>
                  <a:lnTo>
                    <a:pt x="174" y="1229"/>
                  </a:lnTo>
                  <a:lnTo>
                    <a:pt x="212" y="1208"/>
                  </a:lnTo>
                  <a:lnTo>
                    <a:pt x="272" y="1186"/>
                  </a:lnTo>
                  <a:lnTo>
                    <a:pt x="342" y="1164"/>
                  </a:lnTo>
                  <a:lnTo>
                    <a:pt x="423" y="1142"/>
                  </a:lnTo>
                  <a:lnTo>
                    <a:pt x="527" y="1121"/>
                  </a:lnTo>
                  <a:lnTo>
                    <a:pt x="641" y="1104"/>
                  </a:lnTo>
                  <a:lnTo>
                    <a:pt x="771" y="1088"/>
                  </a:lnTo>
                  <a:lnTo>
                    <a:pt x="771" y="108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sk-SK"/>
            </a:p>
          </p:txBody>
        </p:sp>
        <p:sp>
          <p:nvSpPr>
            <p:cNvPr id="390154" name="Freeform 10"/>
            <p:cNvSpPr>
              <a:spLocks/>
            </p:cNvSpPr>
            <p:nvPr/>
          </p:nvSpPr>
          <p:spPr bwMode="hidden">
            <a:xfrm>
              <a:off x="0" y="0"/>
              <a:ext cx="5758" cy="177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906"/>
                </a:cxn>
                <a:cxn ang="0">
                  <a:pos x="5740" y="1906"/>
                </a:cxn>
                <a:cxn ang="0">
                  <a:pos x="574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740" h="1906">
                  <a:moveTo>
                    <a:pt x="0" y="0"/>
                  </a:moveTo>
                  <a:lnTo>
                    <a:pt x="0" y="1906"/>
                  </a:lnTo>
                  <a:lnTo>
                    <a:pt x="5740" y="1906"/>
                  </a:lnTo>
                  <a:lnTo>
                    <a:pt x="574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sk-SK"/>
            </a:p>
          </p:txBody>
        </p:sp>
      </p:grpSp>
      <p:sp>
        <p:nvSpPr>
          <p:cNvPr id="390155" name="Rectangle 11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736725"/>
            <a:ext cx="7772400" cy="1920875"/>
          </a:xfrm>
        </p:spPr>
        <p:txBody>
          <a:bodyPr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90156" name="Rectangle 12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390157" name="Rectangle 13"/>
          <p:cNvSpPr>
            <a:spLocks noGrp="1" noChangeArrowheads="1"/>
          </p:cNvSpPr>
          <p:nvPr>
            <p:ph type="dt" sz="quarter" idx="2"/>
          </p:nvPr>
        </p:nvSpPr>
        <p:spPr>
          <a:xfrm>
            <a:off x="457200" y="624840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90158" name="Rectangle 14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25157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90159" name="Rectangle 15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553200" y="625475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B63F720F-96B5-45CD-BC0E-C8B54BE40FF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k-SK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k-S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9F33E9E2-0D51-4947-9592-171C8C6FF453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sk-SK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9A8707B7-E121-4C7A-9C04-548DCC884A20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k-SK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k-SK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k-SK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1EC0E4E4-E2C4-424C-B556-DCF7C32D6D60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sk-SK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k-SK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k-SK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BD2BB9CF-2399-4DE9-9436-5F5F4A1AD699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k-SK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C7A1DEB5-C3D7-4212-8574-7E6F933087FE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D39229A5-021A-45BB-9397-66D1230E8618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sk-SK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k-SK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7B05D452-CE07-4AA7-B659-84BB1B1E36AD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sk-SK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k-SK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64657511-A8E2-4C77-9250-EBE850831480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k-SK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k-S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005DE386-A48B-4CDA-A57F-A0D190C72136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sk-SK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k-S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7180127A-8F7A-48AB-A50C-6696D522059C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Title and Tex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sk-SK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8229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k-SK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3938588"/>
            <a:ext cx="8229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k-SK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5157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6553200" y="624840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A17291F0-CE2A-444E-A85F-B3C6D8653507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>
          <a:xfrm>
            <a:off x="3124200" y="6248400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sk-SK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k-SK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k-SK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k-SK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457200" y="625157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6553200" y="624840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7FDB25CD-89D1-4469-9FB7-7A8AF3C7FB3B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>
          <a:xfrm>
            <a:off x="3124200" y="6248400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22" name="Rectangle 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5157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389123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fld id="{3C9991C0-04D3-466A-B118-C0F8FE40D1B0}" type="slidenum">
              <a:rPr lang="en-US"/>
              <a:pPr/>
              <a:t>‹#›</a:t>
            </a:fld>
            <a:endParaRPr lang="en-US"/>
          </a:p>
        </p:txBody>
      </p:sp>
      <p:grpSp>
        <p:nvGrpSpPr>
          <p:cNvPr id="389124" name="Group 4"/>
          <p:cNvGrpSpPr>
            <a:grpSpLocks/>
          </p:cNvGrpSpPr>
          <p:nvPr/>
        </p:nvGrpSpPr>
        <p:grpSpPr bwMode="auto">
          <a:xfrm>
            <a:off x="0" y="0"/>
            <a:ext cx="9140825" cy="6850063"/>
            <a:chOff x="0" y="0"/>
            <a:chExt cx="5758" cy="4315"/>
          </a:xfrm>
        </p:grpSpPr>
        <p:grpSp>
          <p:nvGrpSpPr>
            <p:cNvPr id="389125" name="Group 5"/>
            <p:cNvGrpSpPr>
              <a:grpSpLocks/>
            </p:cNvGrpSpPr>
            <p:nvPr userDrawn="1"/>
          </p:nvGrpSpPr>
          <p:grpSpPr bwMode="auto">
            <a:xfrm>
              <a:off x="1728" y="2230"/>
              <a:ext cx="4027" cy="2085"/>
              <a:chOff x="1728" y="2230"/>
              <a:chExt cx="4027" cy="2085"/>
            </a:xfrm>
          </p:grpSpPr>
          <p:sp>
            <p:nvSpPr>
              <p:cNvPr id="389126" name="Freeform 6"/>
              <p:cNvSpPr>
                <a:spLocks/>
              </p:cNvSpPr>
              <p:nvPr/>
            </p:nvSpPr>
            <p:spPr bwMode="hidden">
              <a:xfrm>
                <a:off x="1728" y="2644"/>
                <a:ext cx="2882" cy="1671"/>
              </a:xfrm>
              <a:custGeom>
                <a:avLst/>
                <a:gdLst/>
                <a:ahLst/>
                <a:cxnLst>
                  <a:cxn ang="0">
                    <a:pos x="2740" y="528"/>
                  </a:cxn>
                  <a:cxn ang="0">
                    <a:pos x="2632" y="484"/>
                  </a:cxn>
                  <a:cxn ang="0">
                    <a:pos x="2480" y="424"/>
                  </a:cxn>
                  <a:cxn ang="0">
                    <a:pos x="2203" y="343"/>
                  </a:cxn>
                  <a:cxn ang="0">
                    <a:pos x="1970" y="277"/>
                  </a:cxn>
                  <a:cxn ang="0">
                    <a:pos x="1807" y="212"/>
                  </a:cxn>
                  <a:cxn ang="0">
                    <a:pos x="1693" y="152"/>
                  </a:cxn>
                  <a:cxn ang="0">
                    <a:pos x="1628" y="103"/>
                  </a:cxn>
                  <a:cxn ang="0">
                    <a:pos x="1590" y="60"/>
                  </a:cxn>
                  <a:cxn ang="0">
                    <a:pos x="1579" y="27"/>
                  </a:cxn>
                  <a:cxn ang="0">
                    <a:pos x="1585" y="0"/>
                  </a:cxn>
                  <a:cxn ang="0">
                    <a:pos x="1557" y="49"/>
                  </a:cxn>
                  <a:cxn ang="0">
                    <a:pos x="1568" y="98"/>
                  </a:cxn>
                  <a:cxn ang="0">
                    <a:pos x="1617" y="141"/>
                  </a:cxn>
                  <a:cxn ang="0">
                    <a:pos x="1688" y="185"/>
                  </a:cxn>
                  <a:cxn ang="0">
                    <a:pos x="1791" y="228"/>
                  </a:cxn>
                  <a:cxn ang="0">
                    <a:pos x="2040" y="310"/>
                  </a:cxn>
                  <a:cxn ang="0">
                    <a:pos x="2285" y="381"/>
                  </a:cxn>
                  <a:cxn ang="0">
                    <a:pos x="2464" y="435"/>
                  </a:cxn>
                  <a:cxn ang="0">
                    <a:pos x="2605" y="484"/>
                  </a:cxn>
                  <a:cxn ang="0">
                    <a:pos x="2708" y="528"/>
                  </a:cxn>
                  <a:cxn ang="0">
                    <a:pos x="2768" y="560"/>
                  </a:cxn>
                  <a:cxn ang="0">
                    <a:pos x="2795" y="593"/>
                  </a:cxn>
                  <a:cxn ang="0">
                    <a:pos x="2795" y="642"/>
                  </a:cxn>
                  <a:cxn ang="0">
                    <a:pos x="2762" y="691"/>
                  </a:cxn>
                  <a:cxn ang="0">
                    <a:pos x="2692" y="735"/>
                  </a:cxn>
                  <a:cxn ang="0">
                    <a:pos x="2589" y="778"/>
                  </a:cxn>
                  <a:cxn ang="0">
                    <a:pos x="2458" y="822"/>
                  </a:cxn>
                  <a:cxn ang="0">
                    <a:pos x="2301" y="865"/>
                  </a:cxn>
                  <a:cxn ang="0">
                    <a:pos x="2030" y="930"/>
                  </a:cxn>
                  <a:cxn ang="0">
                    <a:pos x="1606" y="1034"/>
                  </a:cxn>
                  <a:cxn ang="0">
                    <a:pos x="1145" y="1164"/>
                  </a:cxn>
                  <a:cxn ang="0">
                    <a:pos x="673" y="1328"/>
                  </a:cxn>
                  <a:cxn ang="0">
                    <a:pos x="217" y="1545"/>
                  </a:cxn>
                  <a:cxn ang="0">
                    <a:pos x="353" y="1671"/>
                  </a:cxn>
                  <a:cxn ang="0">
                    <a:pos x="754" y="1469"/>
                  </a:cxn>
                  <a:cxn ang="0">
                    <a:pos x="1145" y="1311"/>
                  </a:cxn>
                  <a:cxn ang="0">
                    <a:pos x="1519" y="1186"/>
                  </a:cxn>
                  <a:cxn ang="0">
                    <a:pos x="1861" y="1083"/>
                  </a:cxn>
                  <a:cxn ang="0">
                    <a:pos x="2165" y="1007"/>
                  </a:cxn>
                  <a:cxn ang="0">
                    <a:pos x="2426" y="947"/>
                  </a:cxn>
                  <a:cxn ang="0">
                    <a:pos x="2626" y="892"/>
                  </a:cxn>
                  <a:cxn ang="0">
                    <a:pos x="2762" y="838"/>
                  </a:cxn>
                  <a:cxn ang="0">
                    <a:pos x="2827" y="794"/>
                  </a:cxn>
                  <a:cxn ang="0">
                    <a:pos x="2865" y="745"/>
                  </a:cxn>
                  <a:cxn ang="0">
                    <a:pos x="2882" y="702"/>
                  </a:cxn>
                  <a:cxn ang="0">
                    <a:pos x="2854" y="620"/>
                  </a:cxn>
                  <a:cxn ang="0">
                    <a:pos x="2800" y="560"/>
                  </a:cxn>
                  <a:cxn ang="0">
                    <a:pos x="2773" y="544"/>
                  </a:cxn>
                </a:cxnLst>
                <a:rect l="0" t="0" r="r" b="b"/>
                <a:pathLst>
                  <a:path w="2882" h="1671">
                    <a:moveTo>
                      <a:pt x="2773" y="544"/>
                    </a:moveTo>
                    <a:lnTo>
                      <a:pt x="2740" y="528"/>
                    </a:lnTo>
                    <a:lnTo>
                      <a:pt x="2692" y="506"/>
                    </a:lnTo>
                    <a:lnTo>
                      <a:pt x="2632" y="484"/>
                    </a:lnTo>
                    <a:lnTo>
                      <a:pt x="2561" y="457"/>
                    </a:lnTo>
                    <a:lnTo>
                      <a:pt x="2480" y="424"/>
                    </a:lnTo>
                    <a:lnTo>
                      <a:pt x="2388" y="397"/>
                    </a:lnTo>
                    <a:lnTo>
                      <a:pt x="2203" y="343"/>
                    </a:lnTo>
                    <a:lnTo>
                      <a:pt x="2078" y="310"/>
                    </a:lnTo>
                    <a:lnTo>
                      <a:pt x="1970" y="277"/>
                    </a:lnTo>
                    <a:lnTo>
                      <a:pt x="1878" y="245"/>
                    </a:lnTo>
                    <a:lnTo>
                      <a:pt x="1807" y="212"/>
                    </a:lnTo>
                    <a:lnTo>
                      <a:pt x="1742" y="179"/>
                    </a:lnTo>
                    <a:lnTo>
                      <a:pt x="1693" y="152"/>
                    </a:lnTo>
                    <a:lnTo>
                      <a:pt x="1655" y="125"/>
                    </a:lnTo>
                    <a:lnTo>
                      <a:pt x="1628" y="103"/>
                    </a:lnTo>
                    <a:lnTo>
                      <a:pt x="1606" y="81"/>
                    </a:lnTo>
                    <a:lnTo>
                      <a:pt x="1590" y="60"/>
                    </a:lnTo>
                    <a:lnTo>
                      <a:pt x="1585" y="43"/>
                    </a:lnTo>
                    <a:lnTo>
                      <a:pt x="1579" y="27"/>
                    </a:lnTo>
                    <a:lnTo>
                      <a:pt x="1585" y="5"/>
                    </a:lnTo>
                    <a:lnTo>
                      <a:pt x="1585" y="0"/>
                    </a:lnTo>
                    <a:lnTo>
                      <a:pt x="1568" y="27"/>
                    </a:lnTo>
                    <a:lnTo>
                      <a:pt x="1557" y="49"/>
                    </a:lnTo>
                    <a:lnTo>
                      <a:pt x="1557" y="76"/>
                    </a:lnTo>
                    <a:lnTo>
                      <a:pt x="1568" y="98"/>
                    </a:lnTo>
                    <a:lnTo>
                      <a:pt x="1590" y="120"/>
                    </a:lnTo>
                    <a:lnTo>
                      <a:pt x="1617" y="141"/>
                    </a:lnTo>
                    <a:lnTo>
                      <a:pt x="1650" y="163"/>
                    </a:lnTo>
                    <a:lnTo>
                      <a:pt x="1688" y="185"/>
                    </a:lnTo>
                    <a:lnTo>
                      <a:pt x="1737" y="207"/>
                    </a:lnTo>
                    <a:lnTo>
                      <a:pt x="1791" y="228"/>
                    </a:lnTo>
                    <a:lnTo>
                      <a:pt x="1905" y="267"/>
                    </a:lnTo>
                    <a:lnTo>
                      <a:pt x="2040" y="310"/>
                    </a:lnTo>
                    <a:lnTo>
                      <a:pt x="2182" y="348"/>
                    </a:lnTo>
                    <a:lnTo>
                      <a:pt x="2285" y="381"/>
                    </a:lnTo>
                    <a:lnTo>
                      <a:pt x="2382" y="408"/>
                    </a:lnTo>
                    <a:lnTo>
                      <a:pt x="2464" y="435"/>
                    </a:lnTo>
                    <a:lnTo>
                      <a:pt x="2540" y="462"/>
                    </a:lnTo>
                    <a:lnTo>
                      <a:pt x="2605" y="484"/>
                    </a:lnTo>
                    <a:lnTo>
                      <a:pt x="2659" y="506"/>
                    </a:lnTo>
                    <a:lnTo>
                      <a:pt x="2708" y="528"/>
                    </a:lnTo>
                    <a:lnTo>
                      <a:pt x="2740" y="544"/>
                    </a:lnTo>
                    <a:lnTo>
                      <a:pt x="2768" y="560"/>
                    </a:lnTo>
                    <a:lnTo>
                      <a:pt x="2784" y="577"/>
                    </a:lnTo>
                    <a:lnTo>
                      <a:pt x="2795" y="593"/>
                    </a:lnTo>
                    <a:lnTo>
                      <a:pt x="2800" y="615"/>
                    </a:lnTo>
                    <a:lnTo>
                      <a:pt x="2795" y="642"/>
                    </a:lnTo>
                    <a:lnTo>
                      <a:pt x="2784" y="664"/>
                    </a:lnTo>
                    <a:lnTo>
                      <a:pt x="2762" y="691"/>
                    </a:lnTo>
                    <a:lnTo>
                      <a:pt x="2730" y="713"/>
                    </a:lnTo>
                    <a:lnTo>
                      <a:pt x="2692" y="735"/>
                    </a:lnTo>
                    <a:lnTo>
                      <a:pt x="2643" y="756"/>
                    </a:lnTo>
                    <a:lnTo>
                      <a:pt x="2589" y="778"/>
                    </a:lnTo>
                    <a:lnTo>
                      <a:pt x="2529" y="800"/>
                    </a:lnTo>
                    <a:lnTo>
                      <a:pt x="2458" y="822"/>
                    </a:lnTo>
                    <a:lnTo>
                      <a:pt x="2382" y="843"/>
                    </a:lnTo>
                    <a:lnTo>
                      <a:pt x="2301" y="865"/>
                    </a:lnTo>
                    <a:lnTo>
                      <a:pt x="2214" y="887"/>
                    </a:lnTo>
                    <a:lnTo>
                      <a:pt x="2030" y="930"/>
                    </a:lnTo>
                    <a:lnTo>
                      <a:pt x="1823" y="979"/>
                    </a:lnTo>
                    <a:lnTo>
                      <a:pt x="1606" y="1034"/>
                    </a:lnTo>
                    <a:lnTo>
                      <a:pt x="1378" y="1094"/>
                    </a:lnTo>
                    <a:lnTo>
                      <a:pt x="1145" y="1164"/>
                    </a:lnTo>
                    <a:lnTo>
                      <a:pt x="912" y="1241"/>
                    </a:lnTo>
                    <a:lnTo>
                      <a:pt x="673" y="1328"/>
                    </a:lnTo>
                    <a:lnTo>
                      <a:pt x="440" y="1431"/>
                    </a:lnTo>
                    <a:lnTo>
                      <a:pt x="217" y="1545"/>
                    </a:lnTo>
                    <a:lnTo>
                      <a:pt x="0" y="1671"/>
                    </a:lnTo>
                    <a:lnTo>
                      <a:pt x="353" y="1671"/>
                    </a:lnTo>
                    <a:lnTo>
                      <a:pt x="554" y="1567"/>
                    </a:lnTo>
                    <a:lnTo>
                      <a:pt x="754" y="1469"/>
                    </a:lnTo>
                    <a:lnTo>
                      <a:pt x="955" y="1388"/>
                    </a:lnTo>
                    <a:lnTo>
                      <a:pt x="1145" y="1311"/>
                    </a:lnTo>
                    <a:lnTo>
                      <a:pt x="1335" y="1241"/>
                    </a:lnTo>
                    <a:lnTo>
                      <a:pt x="1519" y="1186"/>
                    </a:lnTo>
                    <a:lnTo>
                      <a:pt x="1693" y="1132"/>
                    </a:lnTo>
                    <a:lnTo>
                      <a:pt x="1861" y="1083"/>
                    </a:lnTo>
                    <a:lnTo>
                      <a:pt x="2019" y="1045"/>
                    </a:lnTo>
                    <a:lnTo>
                      <a:pt x="2165" y="1007"/>
                    </a:lnTo>
                    <a:lnTo>
                      <a:pt x="2301" y="974"/>
                    </a:lnTo>
                    <a:lnTo>
                      <a:pt x="2426" y="947"/>
                    </a:lnTo>
                    <a:lnTo>
                      <a:pt x="2534" y="914"/>
                    </a:lnTo>
                    <a:lnTo>
                      <a:pt x="2626" y="892"/>
                    </a:lnTo>
                    <a:lnTo>
                      <a:pt x="2702" y="865"/>
                    </a:lnTo>
                    <a:lnTo>
                      <a:pt x="2762" y="838"/>
                    </a:lnTo>
                    <a:lnTo>
                      <a:pt x="2800" y="816"/>
                    </a:lnTo>
                    <a:lnTo>
                      <a:pt x="2827" y="794"/>
                    </a:lnTo>
                    <a:lnTo>
                      <a:pt x="2849" y="767"/>
                    </a:lnTo>
                    <a:lnTo>
                      <a:pt x="2865" y="745"/>
                    </a:lnTo>
                    <a:lnTo>
                      <a:pt x="2876" y="724"/>
                    </a:lnTo>
                    <a:lnTo>
                      <a:pt x="2882" y="702"/>
                    </a:lnTo>
                    <a:lnTo>
                      <a:pt x="2876" y="658"/>
                    </a:lnTo>
                    <a:lnTo>
                      <a:pt x="2854" y="620"/>
                    </a:lnTo>
                    <a:lnTo>
                      <a:pt x="2833" y="588"/>
                    </a:lnTo>
                    <a:lnTo>
                      <a:pt x="2800" y="560"/>
                    </a:lnTo>
                    <a:lnTo>
                      <a:pt x="2773" y="544"/>
                    </a:lnTo>
                    <a:lnTo>
                      <a:pt x="2773" y="54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sk-SK"/>
              </a:p>
            </p:txBody>
          </p:sp>
          <p:sp>
            <p:nvSpPr>
              <p:cNvPr id="389127" name="Freeform 7"/>
              <p:cNvSpPr>
                <a:spLocks/>
              </p:cNvSpPr>
              <p:nvPr/>
            </p:nvSpPr>
            <p:spPr bwMode="hidden">
              <a:xfrm>
                <a:off x="4170" y="2671"/>
                <a:ext cx="1259" cy="811"/>
              </a:xfrm>
              <a:custGeom>
                <a:avLst/>
                <a:gdLst/>
                <a:ahLst/>
                <a:cxnLst>
                  <a:cxn ang="0">
                    <a:pos x="1259" y="615"/>
                  </a:cxn>
                  <a:cxn ang="0">
                    <a:pos x="1248" y="588"/>
                  </a:cxn>
                  <a:cxn ang="0">
                    <a:pos x="1237" y="566"/>
                  </a:cxn>
                  <a:cxn ang="0">
                    <a:pos x="1216" y="539"/>
                  </a:cxn>
                  <a:cxn ang="0">
                    <a:pos x="1188" y="517"/>
                  </a:cxn>
                  <a:cxn ang="0">
                    <a:pos x="1123" y="479"/>
                  </a:cxn>
                  <a:cxn ang="0">
                    <a:pos x="1042" y="441"/>
                  </a:cxn>
                  <a:cxn ang="0">
                    <a:pos x="944" y="408"/>
                  </a:cxn>
                  <a:cxn ang="0">
                    <a:pos x="841" y="381"/>
                  </a:cxn>
                  <a:cxn ang="0">
                    <a:pos x="727" y="348"/>
                  </a:cxn>
                  <a:cxn ang="0">
                    <a:pos x="613" y="321"/>
                  </a:cxn>
                  <a:cxn ang="0">
                    <a:pos x="499" y="294"/>
                  </a:cxn>
                  <a:cxn ang="0">
                    <a:pos x="391" y="261"/>
                  </a:cxn>
                  <a:cxn ang="0">
                    <a:pos x="288" y="229"/>
                  </a:cxn>
                  <a:cxn ang="0">
                    <a:pos x="195" y="196"/>
                  </a:cxn>
                  <a:cxn ang="0">
                    <a:pos x="119" y="152"/>
                  </a:cxn>
                  <a:cxn ang="0">
                    <a:pos x="54" y="109"/>
                  </a:cxn>
                  <a:cxn ang="0">
                    <a:pos x="33" y="87"/>
                  </a:cxn>
                  <a:cxn ang="0">
                    <a:pos x="16" y="60"/>
                  </a:cxn>
                  <a:cxn ang="0">
                    <a:pos x="5" y="33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11"/>
                  </a:cxn>
                  <a:cxn ang="0">
                    <a:pos x="0" y="38"/>
                  </a:cxn>
                  <a:cxn ang="0">
                    <a:pos x="5" y="60"/>
                  </a:cxn>
                  <a:cxn ang="0">
                    <a:pos x="16" y="87"/>
                  </a:cxn>
                  <a:cxn ang="0">
                    <a:pos x="33" y="114"/>
                  </a:cxn>
                  <a:cxn ang="0">
                    <a:pos x="54" y="142"/>
                  </a:cxn>
                  <a:cxn ang="0">
                    <a:pos x="87" y="174"/>
                  </a:cxn>
                  <a:cxn ang="0">
                    <a:pos x="125" y="207"/>
                  </a:cxn>
                  <a:cxn ang="0">
                    <a:pos x="179" y="240"/>
                  </a:cxn>
                  <a:cxn ang="0">
                    <a:pos x="244" y="278"/>
                  </a:cxn>
                  <a:cxn ang="0">
                    <a:pos x="326" y="310"/>
                  </a:cxn>
                  <a:cxn ang="0">
                    <a:pos x="418" y="348"/>
                  </a:cxn>
                  <a:cxn ang="0">
                    <a:pos x="526" y="381"/>
                  </a:cxn>
                  <a:cxn ang="0">
                    <a:pos x="657" y="414"/>
                  </a:cxn>
                  <a:cxn ang="0">
                    <a:pos x="749" y="435"/>
                  </a:cxn>
                  <a:cxn ang="0">
                    <a:pos x="830" y="463"/>
                  </a:cxn>
                  <a:cxn ang="0">
                    <a:pos x="901" y="490"/>
                  </a:cxn>
                  <a:cxn ang="0">
                    <a:pos x="966" y="512"/>
                  </a:cxn>
                  <a:cxn ang="0">
                    <a:pos x="1015" y="539"/>
                  </a:cxn>
                  <a:cxn ang="0">
                    <a:pos x="1053" y="566"/>
                  </a:cxn>
                  <a:cxn ang="0">
                    <a:pos x="1080" y="593"/>
                  </a:cxn>
                  <a:cxn ang="0">
                    <a:pos x="1102" y="620"/>
                  </a:cxn>
                  <a:cxn ang="0">
                    <a:pos x="1112" y="648"/>
                  </a:cxn>
                  <a:cxn ang="0">
                    <a:pos x="1118" y="675"/>
                  </a:cxn>
                  <a:cxn ang="0">
                    <a:pos x="1112" y="697"/>
                  </a:cxn>
                  <a:cxn ang="0">
                    <a:pos x="1096" y="724"/>
                  </a:cxn>
                  <a:cxn ang="0">
                    <a:pos x="1080" y="746"/>
                  </a:cxn>
                  <a:cxn ang="0">
                    <a:pos x="1053" y="767"/>
                  </a:cxn>
                  <a:cxn ang="0">
                    <a:pos x="1015" y="789"/>
                  </a:cxn>
                  <a:cxn ang="0">
                    <a:pos x="977" y="811"/>
                  </a:cxn>
                  <a:cxn ang="0">
                    <a:pos x="1047" y="789"/>
                  </a:cxn>
                  <a:cxn ang="0">
                    <a:pos x="1107" y="767"/>
                  </a:cxn>
                  <a:cxn ang="0">
                    <a:pos x="1156" y="746"/>
                  </a:cxn>
                  <a:cxn ang="0">
                    <a:pos x="1199" y="724"/>
                  </a:cxn>
                  <a:cxn ang="0">
                    <a:pos x="1226" y="702"/>
                  </a:cxn>
                  <a:cxn ang="0">
                    <a:pos x="1248" y="675"/>
                  </a:cxn>
                  <a:cxn ang="0">
                    <a:pos x="1259" y="648"/>
                  </a:cxn>
                  <a:cxn ang="0">
                    <a:pos x="1259" y="615"/>
                  </a:cxn>
                  <a:cxn ang="0">
                    <a:pos x="1259" y="615"/>
                  </a:cxn>
                </a:cxnLst>
                <a:rect l="0" t="0" r="r" b="b"/>
                <a:pathLst>
                  <a:path w="1259" h="811">
                    <a:moveTo>
                      <a:pt x="1259" y="615"/>
                    </a:moveTo>
                    <a:lnTo>
                      <a:pt x="1248" y="588"/>
                    </a:lnTo>
                    <a:lnTo>
                      <a:pt x="1237" y="566"/>
                    </a:lnTo>
                    <a:lnTo>
                      <a:pt x="1216" y="539"/>
                    </a:lnTo>
                    <a:lnTo>
                      <a:pt x="1188" y="517"/>
                    </a:lnTo>
                    <a:lnTo>
                      <a:pt x="1123" y="479"/>
                    </a:lnTo>
                    <a:lnTo>
                      <a:pt x="1042" y="441"/>
                    </a:lnTo>
                    <a:lnTo>
                      <a:pt x="944" y="408"/>
                    </a:lnTo>
                    <a:lnTo>
                      <a:pt x="841" y="381"/>
                    </a:lnTo>
                    <a:lnTo>
                      <a:pt x="727" y="348"/>
                    </a:lnTo>
                    <a:lnTo>
                      <a:pt x="613" y="321"/>
                    </a:lnTo>
                    <a:lnTo>
                      <a:pt x="499" y="294"/>
                    </a:lnTo>
                    <a:lnTo>
                      <a:pt x="391" y="261"/>
                    </a:lnTo>
                    <a:lnTo>
                      <a:pt x="288" y="229"/>
                    </a:lnTo>
                    <a:lnTo>
                      <a:pt x="195" y="196"/>
                    </a:lnTo>
                    <a:lnTo>
                      <a:pt x="119" y="152"/>
                    </a:lnTo>
                    <a:lnTo>
                      <a:pt x="54" y="109"/>
                    </a:lnTo>
                    <a:lnTo>
                      <a:pt x="33" y="87"/>
                    </a:lnTo>
                    <a:lnTo>
                      <a:pt x="16" y="60"/>
                    </a:lnTo>
                    <a:lnTo>
                      <a:pt x="5" y="33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11"/>
                    </a:lnTo>
                    <a:lnTo>
                      <a:pt x="0" y="38"/>
                    </a:lnTo>
                    <a:lnTo>
                      <a:pt x="5" y="60"/>
                    </a:lnTo>
                    <a:lnTo>
                      <a:pt x="16" y="87"/>
                    </a:lnTo>
                    <a:lnTo>
                      <a:pt x="33" y="114"/>
                    </a:lnTo>
                    <a:lnTo>
                      <a:pt x="54" y="142"/>
                    </a:lnTo>
                    <a:lnTo>
                      <a:pt x="87" y="174"/>
                    </a:lnTo>
                    <a:lnTo>
                      <a:pt x="125" y="207"/>
                    </a:lnTo>
                    <a:lnTo>
                      <a:pt x="179" y="240"/>
                    </a:lnTo>
                    <a:lnTo>
                      <a:pt x="244" y="278"/>
                    </a:lnTo>
                    <a:lnTo>
                      <a:pt x="326" y="310"/>
                    </a:lnTo>
                    <a:lnTo>
                      <a:pt x="418" y="348"/>
                    </a:lnTo>
                    <a:lnTo>
                      <a:pt x="526" y="381"/>
                    </a:lnTo>
                    <a:lnTo>
                      <a:pt x="657" y="414"/>
                    </a:lnTo>
                    <a:lnTo>
                      <a:pt x="749" y="435"/>
                    </a:lnTo>
                    <a:lnTo>
                      <a:pt x="830" y="463"/>
                    </a:lnTo>
                    <a:lnTo>
                      <a:pt x="901" y="490"/>
                    </a:lnTo>
                    <a:lnTo>
                      <a:pt x="966" y="512"/>
                    </a:lnTo>
                    <a:lnTo>
                      <a:pt x="1015" y="539"/>
                    </a:lnTo>
                    <a:lnTo>
                      <a:pt x="1053" y="566"/>
                    </a:lnTo>
                    <a:lnTo>
                      <a:pt x="1080" y="593"/>
                    </a:lnTo>
                    <a:lnTo>
                      <a:pt x="1102" y="620"/>
                    </a:lnTo>
                    <a:lnTo>
                      <a:pt x="1112" y="648"/>
                    </a:lnTo>
                    <a:lnTo>
                      <a:pt x="1118" y="675"/>
                    </a:lnTo>
                    <a:lnTo>
                      <a:pt x="1112" y="697"/>
                    </a:lnTo>
                    <a:lnTo>
                      <a:pt x="1096" y="724"/>
                    </a:lnTo>
                    <a:lnTo>
                      <a:pt x="1080" y="746"/>
                    </a:lnTo>
                    <a:lnTo>
                      <a:pt x="1053" y="767"/>
                    </a:lnTo>
                    <a:lnTo>
                      <a:pt x="1015" y="789"/>
                    </a:lnTo>
                    <a:lnTo>
                      <a:pt x="977" y="811"/>
                    </a:lnTo>
                    <a:lnTo>
                      <a:pt x="1047" y="789"/>
                    </a:lnTo>
                    <a:lnTo>
                      <a:pt x="1107" y="767"/>
                    </a:lnTo>
                    <a:lnTo>
                      <a:pt x="1156" y="746"/>
                    </a:lnTo>
                    <a:lnTo>
                      <a:pt x="1199" y="724"/>
                    </a:lnTo>
                    <a:lnTo>
                      <a:pt x="1226" y="702"/>
                    </a:lnTo>
                    <a:lnTo>
                      <a:pt x="1248" y="675"/>
                    </a:lnTo>
                    <a:lnTo>
                      <a:pt x="1259" y="648"/>
                    </a:lnTo>
                    <a:lnTo>
                      <a:pt x="1259" y="615"/>
                    </a:lnTo>
                    <a:lnTo>
                      <a:pt x="1259" y="61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sk-SK"/>
              </a:p>
            </p:txBody>
          </p:sp>
          <p:sp>
            <p:nvSpPr>
              <p:cNvPr id="389128" name="Freeform 8"/>
              <p:cNvSpPr>
                <a:spLocks/>
              </p:cNvSpPr>
              <p:nvPr/>
            </p:nvSpPr>
            <p:spPr bwMode="hidden">
              <a:xfrm>
                <a:off x="2900" y="3346"/>
                <a:ext cx="2849" cy="969"/>
              </a:xfrm>
              <a:custGeom>
                <a:avLst/>
                <a:gdLst/>
                <a:ahLst/>
                <a:cxnLst>
                  <a:cxn ang="0">
                    <a:pos x="92" y="958"/>
                  </a:cxn>
                  <a:cxn ang="0">
                    <a:pos x="0" y="969"/>
                  </a:cxn>
                  <a:cxn ang="0">
                    <a:pos x="391" y="969"/>
                  </a:cxn>
                  <a:cxn ang="0">
                    <a:pos x="434" y="947"/>
                  </a:cxn>
                  <a:cxn ang="0">
                    <a:pos x="483" y="914"/>
                  </a:cxn>
                  <a:cxn ang="0">
                    <a:pos x="554" y="876"/>
                  </a:cxn>
                  <a:cxn ang="0">
                    <a:pos x="635" y="838"/>
                  </a:cxn>
                  <a:cxn ang="0">
                    <a:pos x="727" y="794"/>
                  </a:cxn>
                  <a:cxn ang="0">
                    <a:pos x="836" y="745"/>
                  </a:cxn>
                  <a:cxn ang="0">
                    <a:pos x="961" y="696"/>
                  </a:cxn>
                  <a:cxn ang="0">
                    <a:pos x="1102" y="642"/>
                  </a:cxn>
                  <a:cxn ang="0">
                    <a:pos x="1259" y="582"/>
                  </a:cxn>
                  <a:cxn ang="0">
                    <a:pos x="1433" y="522"/>
                  </a:cxn>
                  <a:cxn ang="0">
                    <a:pos x="1623" y="462"/>
                  </a:cxn>
                  <a:cxn ang="0">
                    <a:pos x="1829" y="403"/>
                  </a:cxn>
                  <a:cxn ang="0">
                    <a:pos x="2057" y="343"/>
                  </a:cxn>
                  <a:cxn ang="0">
                    <a:pos x="2301" y="283"/>
                  </a:cxn>
                  <a:cxn ang="0">
                    <a:pos x="2567" y="223"/>
                  </a:cxn>
                  <a:cxn ang="0">
                    <a:pos x="2849" y="163"/>
                  </a:cxn>
                  <a:cxn ang="0">
                    <a:pos x="2849" y="0"/>
                  </a:cxn>
                  <a:cxn ang="0">
                    <a:pos x="2817" y="16"/>
                  </a:cxn>
                  <a:cxn ang="0">
                    <a:pos x="2773" y="33"/>
                  </a:cxn>
                  <a:cxn ang="0">
                    <a:pos x="2719" y="54"/>
                  </a:cxn>
                  <a:cxn ang="0">
                    <a:pos x="2648" y="76"/>
                  </a:cxn>
                  <a:cxn ang="0">
                    <a:pos x="2572" y="98"/>
                  </a:cxn>
                  <a:cxn ang="0">
                    <a:pos x="2491" y="120"/>
                  </a:cxn>
                  <a:cxn ang="0">
                    <a:pos x="2399" y="147"/>
                  </a:cxn>
                  <a:cxn ang="0">
                    <a:pos x="2301" y="169"/>
                  </a:cxn>
                  <a:cxn ang="0">
                    <a:pos x="2095" y="223"/>
                  </a:cxn>
                  <a:cxn ang="0">
                    <a:pos x="1889" y="277"/>
                  </a:cxn>
                  <a:cxn ang="0">
                    <a:pos x="1688" y="326"/>
                  </a:cxn>
                  <a:cxn ang="0">
                    <a:pos x="1590" y="354"/>
                  </a:cxn>
                  <a:cxn ang="0">
                    <a:pos x="1503" y="381"/>
                  </a:cxn>
                  <a:cxn ang="0">
                    <a:pos x="1107" y="506"/>
                  </a:cxn>
                  <a:cxn ang="0">
                    <a:pos x="912" y="577"/>
                  </a:cxn>
                  <a:cxn ang="0">
                    <a:pos x="727" y="647"/>
                  </a:cxn>
                  <a:cxn ang="0">
                    <a:pos x="548" y="718"/>
                  </a:cxn>
                  <a:cxn ang="0">
                    <a:pos x="380" y="794"/>
                  </a:cxn>
                  <a:cxn ang="0">
                    <a:pos x="228" y="876"/>
                  </a:cxn>
                  <a:cxn ang="0">
                    <a:pos x="92" y="958"/>
                  </a:cxn>
                  <a:cxn ang="0">
                    <a:pos x="92" y="958"/>
                  </a:cxn>
                </a:cxnLst>
                <a:rect l="0" t="0" r="r" b="b"/>
                <a:pathLst>
                  <a:path w="2849" h="969">
                    <a:moveTo>
                      <a:pt x="92" y="958"/>
                    </a:moveTo>
                    <a:lnTo>
                      <a:pt x="0" y="969"/>
                    </a:lnTo>
                    <a:lnTo>
                      <a:pt x="391" y="969"/>
                    </a:lnTo>
                    <a:lnTo>
                      <a:pt x="434" y="947"/>
                    </a:lnTo>
                    <a:lnTo>
                      <a:pt x="483" y="914"/>
                    </a:lnTo>
                    <a:lnTo>
                      <a:pt x="554" y="876"/>
                    </a:lnTo>
                    <a:lnTo>
                      <a:pt x="635" y="838"/>
                    </a:lnTo>
                    <a:lnTo>
                      <a:pt x="727" y="794"/>
                    </a:lnTo>
                    <a:lnTo>
                      <a:pt x="836" y="745"/>
                    </a:lnTo>
                    <a:lnTo>
                      <a:pt x="961" y="696"/>
                    </a:lnTo>
                    <a:lnTo>
                      <a:pt x="1102" y="642"/>
                    </a:lnTo>
                    <a:lnTo>
                      <a:pt x="1259" y="582"/>
                    </a:lnTo>
                    <a:lnTo>
                      <a:pt x="1433" y="522"/>
                    </a:lnTo>
                    <a:lnTo>
                      <a:pt x="1623" y="462"/>
                    </a:lnTo>
                    <a:lnTo>
                      <a:pt x="1829" y="403"/>
                    </a:lnTo>
                    <a:lnTo>
                      <a:pt x="2057" y="343"/>
                    </a:lnTo>
                    <a:lnTo>
                      <a:pt x="2301" y="283"/>
                    </a:lnTo>
                    <a:lnTo>
                      <a:pt x="2567" y="223"/>
                    </a:lnTo>
                    <a:lnTo>
                      <a:pt x="2849" y="163"/>
                    </a:lnTo>
                    <a:lnTo>
                      <a:pt x="2849" y="0"/>
                    </a:lnTo>
                    <a:lnTo>
                      <a:pt x="2817" y="16"/>
                    </a:lnTo>
                    <a:lnTo>
                      <a:pt x="2773" y="33"/>
                    </a:lnTo>
                    <a:lnTo>
                      <a:pt x="2719" y="54"/>
                    </a:lnTo>
                    <a:lnTo>
                      <a:pt x="2648" y="76"/>
                    </a:lnTo>
                    <a:lnTo>
                      <a:pt x="2572" y="98"/>
                    </a:lnTo>
                    <a:lnTo>
                      <a:pt x="2491" y="120"/>
                    </a:lnTo>
                    <a:lnTo>
                      <a:pt x="2399" y="147"/>
                    </a:lnTo>
                    <a:lnTo>
                      <a:pt x="2301" y="169"/>
                    </a:lnTo>
                    <a:lnTo>
                      <a:pt x="2095" y="223"/>
                    </a:lnTo>
                    <a:lnTo>
                      <a:pt x="1889" y="277"/>
                    </a:lnTo>
                    <a:lnTo>
                      <a:pt x="1688" y="326"/>
                    </a:lnTo>
                    <a:lnTo>
                      <a:pt x="1590" y="354"/>
                    </a:lnTo>
                    <a:lnTo>
                      <a:pt x="1503" y="381"/>
                    </a:lnTo>
                    <a:lnTo>
                      <a:pt x="1107" y="506"/>
                    </a:lnTo>
                    <a:lnTo>
                      <a:pt x="912" y="577"/>
                    </a:lnTo>
                    <a:lnTo>
                      <a:pt x="727" y="647"/>
                    </a:lnTo>
                    <a:lnTo>
                      <a:pt x="548" y="718"/>
                    </a:lnTo>
                    <a:lnTo>
                      <a:pt x="380" y="794"/>
                    </a:lnTo>
                    <a:lnTo>
                      <a:pt x="228" y="876"/>
                    </a:lnTo>
                    <a:lnTo>
                      <a:pt x="92" y="958"/>
                    </a:lnTo>
                    <a:lnTo>
                      <a:pt x="92" y="95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1961"/>
                      <a:invGamma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sk-SK"/>
              </a:p>
            </p:txBody>
          </p:sp>
          <p:sp>
            <p:nvSpPr>
              <p:cNvPr id="389129" name="Freeform 9"/>
              <p:cNvSpPr>
                <a:spLocks/>
              </p:cNvSpPr>
              <p:nvPr/>
            </p:nvSpPr>
            <p:spPr bwMode="hidden">
              <a:xfrm>
                <a:off x="2748" y="2230"/>
                <a:ext cx="3007" cy="2085"/>
              </a:xfrm>
              <a:custGeom>
                <a:avLst/>
                <a:gdLst/>
                <a:ahLst/>
                <a:cxnLst>
                  <a:cxn ang="0">
                    <a:pos x="1433" y="474"/>
                  </a:cxn>
                  <a:cxn ang="0">
                    <a:pos x="1460" y="528"/>
                  </a:cxn>
                  <a:cxn ang="0">
                    <a:pos x="1541" y="593"/>
                  </a:cxn>
                  <a:cxn ang="0">
                    <a:pos x="1715" y="670"/>
                  </a:cxn>
                  <a:cxn ang="0">
                    <a:pos x="1927" y="735"/>
                  </a:cxn>
                  <a:cxn ang="0">
                    <a:pos x="2155" y="789"/>
                  </a:cxn>
                  <a:cxn ang="0">
                    <a:pos x="2372" y="849"/>
                  </a:cxn>
                  <a:cxn ang="0">
                    <a:pos x="2551" y="920"/>
                  </a:cxn>
                  <a:cxn ang="0">
                    <a:pos x="2638" y="980"/>
                  </a:cxn>
                  <a:cxn ang="0">
                    <a:pos x="2676" y="1029"/>
                  </a:cxn>
                  <a:cxn ang="0">
                    <a:pos x="2681" y="1083"/>
                  </a:cxn>
                  <a:cxn ang="0">
                    <a:pos x="2665" y="1127"/>
                  </a:cxn>
                  <a:cxn ang="0">
                    <a:pos x="2616" y="1170"/>
                  </a:cxn>
                  <a:cxn ang="0">
                    <a:pos x="2545" y="1208"/>
                  </a:cxn>
                  <a:cxn ang="0">
                    <a:pos x="2448" y="1241"/>
                  </a:cxn>
                  <a:cxn ang="0">
                    <a:pos x="2328" y="1274"/>
                  </a:cxn>
                  <a:cxn ang="0">
                    <a:pos x="2106" y="1328"/>
                  </a:cxn>
                  <a:cxn ang="0">
                    <a:pos x="1742" y="1421"/>
                  </a:cxn>
                  <a:cxn ang="0">
                    <a:pos x="1308" y="1540"/>
                  </a:cxn>
                  <a:cxn ang="0">
                    <a:pos x="820" y="1709"/>
                  </a:cxn>
                  <a:cxn ang="0">
                    <a:pos x="282" y="1943"/>
                  </a:cxn>
                  <a:cxn ang="0">
                    <a:pos x="152" y="2085"/>
                  </a:cxn>
                  <a:cxn ang="0">
                    <a:pos x="386" y="1992"/>
                  </a:cxn>
                  <a:cxn ang="0">
                    <a:pos x="700" y="1834"/>
                  </a:cxn>
                  <a:cxn ang="0">
                    <a:pos x="1064" y="1693"/>
                  </a:cxn>
                  <a:cxn ang="0">
                    <a:pos x="1661" y="1497"/>
                  </a:cxn>
                  <a:cxn ang="0">
                    <a:pos x="1845" y="1442"/>
                  </a:cxn>
                  <a:cxn ang="0">
                    <a:pos x="2252" y="1339"/>
                  </a:cxn>
                  <a:cxn ang="0">
                    <a:pos x="2551" y="1263"/>
                  </a:cxn>
                  <a:cxn ang="0">
                    <a:pos x="2730" y="1214"/>
                  </a:cxn>
                  <a:cxn ang="0">
                    <a:pos x="2876" y="1170"/>
                  </a:cxn>
                  <a:cxn ang="0">
                    <a:pos x="2974" y="1132"/>
                  </a:cxn>
                  <a:cxn ang="0">
                    <a:pos x="3007" y="871"/>
                  </a:cxn>
                  <a:cxn ang="0">
                    <a:pos x="2860" y="844"/>
                  </a:cxn>
                  <a:cxn ang="0">
                    <a:pos x="2670" y="806"/>
                  </a:cxn>
                  <a:cxn ang="0">
                    <a:pos x="2458" y="757"/>
                  </a:cxn>
                  <a:cxn ang="0">
                    <a:pos x="2138" y="670"/>
                  </a:cxn>
                  <a:cxn ang="0">
                    <a:pos x="1959" y="604"/>
                  </a:cxn>
                  <a:cxn ang="0">
                    <a:pos x="1824" y="534"/>
                  </a:cxn>
                  <a:cxn ang="0">
                    <a:pos x="1769" y="474"/>
                  </a:cxn>
                  <a:cxn ang="0">
                    <a:pos x="1753" y="436"/>
                  </a:cxn>
                  <a:cxn ang="0">
                    <a:pos x="1780" y="381"/>
                  </a:cxn>
                  <a:cxn ang="0">
                    <a:pos x="1862" y="316"/>
                  </a:cxn>
                  <a:cxn ang="0">
                    <a:pos x="1986" y="267"/>
                  </a:cxn>
                  <a:cxn ang="0">
                    <a:pos x="2149" y="229"/>
                  </a:cxn>
                  <a:cxn ang="0">
                    <a:pos x="2431" y="180"/>
                  </a:cxn>
                  <a:cxn ang="0">
                    <a:pos x="2827" y="125"/>
                  </a:cxn>
                  <a:cxn ang="0">
                    <a:pos x="3007" y="87"/>
                  </a:cxn>
                  <a:cxn ang="0">
                    <a:pos x="2909" y="22"/>
                  </a:cxn>
                  <a:cxn ang="0">
                    <a:pos x="2676" y="66"/>
                  </a:cxn>
                  <a:cxn ang="0">
                    <a:pos x="2285" y="120"/>
                  </a:cxn>
                  <a:cxn ang="0">
                    <a:pos x="2030" y="158"/>
                  </a:cxn>
                  <a:cxn ang="0">
                    <a:pos x="1791" y="202"/>
                  </a:cxn>
                  <a:cxn ang="0">
                    <a:pos x="1601" y="261"/>
                  </a:cxn>
                  <a:cxn ang="0">
                    <a:pos x="1471" y="338"/>
                  </a:cxn>
                  <a:cxn ang="0">
                    <a:pos x="1438" y="387"/>
                  </a:cxn>
                  <a:cxn ang="0">
                    <a:pos x="1427" y="441"/>
                  </a:cxn>
                </a:cxnLst>
                <a:rect l="0" t="0" r="r" b="b"/>
                <a:pathLst>
                  <a:path w="3007" h="2085">
                    <a:moveTo>
                      <a:pt x="1427" y="441"/>
                    </a:moveTo>
                    <a:lnTo>
                      <a:pt x="1433" y="474"/>
                    </a:lnTo>
                    <a:lnTo>
                      <a:pt x="1444" y="501"/>
                    </a:lnTo>
                    <a:lnTo>
                      <a:pt x="1460" y="528"/>
                    </a:lnTo>
                    <a:lnTo>
                      <a:pt x="1482" y="550"/>
                    </a:lnTo>
                    <a:lnTo>
                      <a:pt x="1541" y="593"/>
                    </a:lnTo>
                    <a:lnTo>
                      <a:pt x="1623" y="637"/>
                    </a:lnTo>
                    <a:lnTo>
                      <a:pt x="1715" y="670"/>
                    </a:lnTo>
                    <a:lnTo>
                      <a:pt x="1818" y="702"/>
                    </a:lnTo>
                    <a:lnTo>
                      <a:pt x="1927" y="735"/>
                    </a:lnTo>
                    <a:lnTo>
                      <a:pt x="2041" y="762"/>
                    </a:lnTo>
                    <a:lnTo>
                      <a:pt x="2155" y="789"/>
                    </a:lnTo>
                    <a:lnTo>
                      <a:pt x="2269" y="822"/>
                    </a:lnTo>
                    <a:lnTo>
                      <a:pt x="2372" y="849"/>
                    </a:lnTo>
                    <a:lnTo>
                      <a:pt x="2464" y="882"/>
                    </a:lnTo>
                    <a:lnTo>
                      <a:pt x="2551" y="920"/>
                    </a:lnTo>
                    <a:lnTo>
                      <a:pt x="2616" y="958"/>
                    </a:lnTo>
                    <a:lnTo>
                      <a:pt x="2638" y="980"/>
                    </a:lnTo>
                    <a:lnTo>
                      <a:pt x="2659" y="1007"/>
                    </a:lnTo>
                    <a:lnTo>
                      <a:pt x="2676" y="1029"/>
                    </a:lnTo>
                    <a:lnTo>
                      <a:pt x="2681" y="1056"/>
                    </a:lnTo>
                    <a:lnTo>
                      <a:pt x="2681" y="1083"/>
                    </a:lnTo>
                    <a:lnTo>
                      <a:pt x="2676" y="1105"/>
                    </a:lnTo>
                    <a:lnTo>
                      <a:pt x="2665" y="1127"/>
                    </a:lnTo>
                    <a:lnTo>
                      <a:pt x="2643" y="1149"/>
                    </a:lnTo>
                    <a:lnTo>
                      <a:pt x="2616" y="1170"/>
                    </a:lnTo>
                    <a:lnTo>
                      <a:pt x="2583" y="1187"/>
                    </a:lnTo>
                    <a:lnTo>
                      <a:pt x="2545" y="1208"/>
                    </a:lnTo>
                    <a:lnTo>
                      <a:pt x="2502" y="1225"/>
                    </a:lnTo>
                    <a:lnTo>
                      <a:pt x="2448" y="1241"/>
                    </a:lnTo>
                    <a:lnTo>
                      <a:pt x="2388" y="1257"/>
                    </a:lnTo>
                    <a:lnTo>
                      <a:pt x="2328" y="1274"/>
                    </a:lnTo>
                    <a:lnTo>
                      <a:pt x="2258" y="1290"/>
                    </a:lnTo>
                    <a:lnTo>
                      <a:pt x="2106" y="1328"/>
                    </a:lnTo>
                    <a:lnTo>
                      <a:pt x="1932" y="1372"/>
                    </a:lnTo>
                    <a:lnTo>
                      <a:pt x="1742" y="1421"/>
                    </a:lnTo>
                    <a:lnTo>
                      <a:pt x="1531" y="1475"/>
                    </a:lnTo>
                    <a:lnTo>
                      <a:pt x="1308" y="1540"/>
                    </a:lnTo>
                    <a:lnTo>
                      <a:pt x="1069" y="1617"/>
                    </a:lnTo>
                    <a:lnTo>
                      <a:pt x="820" y="1709"/>
                    </a:lnTo>
                    <a:lnTo>
                      <a:pt x="554" y="1818"/>
                    </a:lnTo>
                    <a:lnTo>
                      <a:pt x="282" y="1943"/>
                    </a:lnTo>
                    <a:lnTo>
                      <a:pt x="0" y="2085"/>
                    </a:lnTo>
                    <a:lnTo>
                      <a:pt x="152" y="2085"/>
                    </a:lnTo>
                    <a:lnTo>
                      <a:pt x="244" y="2074"/>
                    </a:lnTo>
                    <a:lnTo>
                      <a:pt x="386" y="1992"/>
                    </a:lnTo>
                    <a:lnTo>
                      <a:pt x="537" y="1910"/>
                    </a:lnTo>
                    <a:lnTo>
                      <a:pt x="700" y="1834"/>
                    </a:lnTo>
                    <a:lnTo>
                      <a:pt x="879" y="1763"/>
                    </a:lnTo>
                    <a:lnTo>
                      <a:pt x="1064" y="1693"/>
                    </a:lnTo>
                    <a:lnTo>
                      <a:pt x="1259" y="1622"/>
                    </a:lnTo>
                    <a:lnTo>
                      <a:pt x="1661" y="1497"/>
                    </a:lnTo>
                    <a:lnTo>
                      <a:pt x="1748" y="1470"/>
                    </a:lnTo>
                    <a:lnTo>
                      <a:pt x="1845" y="1442"/>
                    </a:lnTo>
                    <a:lnTo>
                      <a:pt x="2046" y="1393"/>
                    </a:lnTo>
                    <a:lnTo>
                      <a:pt x="2252" y="1339"/>
                    </a:lnTo>
                    <a:lnTo>
                      <a:pt x="2458" y="1285"/>
                    </a:lnTo>
                    <a:lnTo>
                      <a:pt x="2551" y="1263"/>
                    </a:lnTo>
                    <a:lnTo>
                      <a:pt x="2643" y="1236"/>
                    </a:lnTo>
                    <a:lnTo>
                      <a:pt x="2730" y="1214"/>
                    </a:lnTo>
                    <a:lnTo>
                      <a:pt x="2806" y="1192"/>
                    </a:lnTo>
                    <a:lnTo>
                      <a:pt x="2876" y="1170"/>
                    </a:lnTo>
                    <a:lnTo>
                      <a:pt x="2931" y="1149"/>
                    </a:lnTo>
                    <a:lnTo>
                      <a:pt x="2974" y="1132"/>
                    </a:lnTo>
                    <a:lnTo>
                      <a:pt x="3007" y="1116"/>
                    </a:lnTo>
                    <a:lnTo>
                      <a:pt x="3007" y="871"/>
                    </a:lnTo>
                    <a:lnTo>
                      <a:pt x="2941" y="860"/>
                    </a:lnTo>
                    <a:lnTo>
                      <a:pt x="2860" y="844"/>
                    </a:lnTo>
                    <a:lnTo>
                      <a:pt x="2773" y="827"/>
                    </a:lnTo>
                    <a:lnTo>
                      <a:pt x="2670" y="806"/>
                    </a:lnTo>
                    <a:lnTo>
                      <a:pt x="2567" y="784"/>
                    </a:lnTo>
                    <a:lnTo>
                      <a:pt x="2458" y="757"/>
                    </a:lnTo>
                    <a:lnTo>
                      <a:pt x="2241" y="702"/>
                    </a:lnTo>
                    <a:lnTo>
                      <a:pt x="2138" y="670"/>
                    </a:lnTo>
                    <a:lnTo>
                      <a:pt x="2046" y="637"/>
                    </a:lnTo>
                    <a:lnTo>
                      <a:pt x="1959" y="604"/>
                    </a:lnTo>
                    <a:lnTo>
                      <a:pt x="1883" y="566"/>
                    </a:lnTo>
                    <a:lnTo>
                      <a:pt x="1824" y="534"/>
                    </a:lnTo>
                    <a:lnTo>
                      <a:pt x="1780" y="495"/>
                    </a:lnTo>
                    <a:lnTo>
                      <a:pt x="1769" y="474"/>
                    </a:lnTo>
                    <a:lnTo>
                      <a:pt x="1758" y="457"/>
                    </a:lnTo>
                    <a:lnTo>
                      <a:pt x="1753" y="436"/>
                    </a:lnTo>
                    <a:lnTo>
                      <a:pt x="1758" y="419"/>
                    </a:lnTo>
                    <a:lnTo>
                      <a:pt x="1780" y="381"/>
                    </a:lnTo>
                    <a:lnTo>
                      <a:pt x="1813" y="343"/>
                    </a:lnTo>
                    <a:lnTo>
                      <a:pt x="1862" y="316"/>
                    </a:lnTo>
                    <a:lnTo>
                      <a:pt x="1921" y="289"/>
                    </a:lnTo>
                    <a:lnTo>
                      <a:pt x="1986" y="267"/>
                    </a:lnTo>
                    <a:lnTo>
                      <a:pt x="2062" y="245"/>
                    </a:lnTo>
                    <a:lnTo>
                      <a:pt x="2149" y="229"/>
                    </a:lnTo>
                    <a:lnTo>
                      <a:pt x="2236" y="213"/>
                    </a:lnTo>
                    <a:lnTo>
                      <a:pt x="2431" y="180"/>
                    </a:lnTo>
                    <a:lnTo>
                      <a:pt x="2627" y="158"/>
                    </a:lnTo>
                    <a:lnTo>
                      <a:pt x="2827" y="125"/>
                    </a:lnTo>
                    <a:lnTo>
                      <a:pt x="2920" y="109"/>
                    </a:lnTo>
                    <a:lnTo>
                      <a:pt x="3007" y="87"/>
                    </a:lnTo>
                    <a:lnTo>
                      <a:pt x="3007" y="0"/>
                    </a:lnTo>
                    <a:lnTo>
                      <a:pt x="2909" y="22"/>
                    </a:lnTo>
                    <a:lnTo>
                      <a:pt x="2795" y="44"/>
                    </a:lnTo>
                    <a:lnTo>
                      <a:pt x="2676" y="66"/>
                    </a:lnTo>
                    <a:lnTo>
                      <a:pt x="2551" y="82"/>
                    </a:lnTo>
                    <a:lnTo>
                      <a:pt x="2285" y="120"/>
                    </a:lnTo>
                    <a:lnTo>
                      <a:pt x="2155" y="136"/>
                    </a:lnTo>
                    <a:lnTo>
                      <a:pt x="2030" y="158"/>
                    </a:lnTo>
                    <a:lnTo>
                      <a:pt x="1905" y="174"/>
                    </a:lnTo>
                    <a:lnTo>
                      <a:pt x="1791" y="202"/>
                    </a:lnTo>
                    <a:lnTo>
                      <a:pt x="1688" y="229"/>
                    </a:lnTo>
                    <a:lnTo>
                      <a:pt x="1601" y="261"/>
                    </a:lnTo>
                    <a:lnTo>
                      <a:pt x="1525" y="300"/>
                    </a:lnTo>
                    <a:lnTo>
                      <a:pt x="1471" y="338"/>
                    </a:lnTo>
                    <a:lnTo>
                      <a:pt x="1455" y="359"/>
                    </a:lnTo>
                    <a:lnTo>
                      <a:pt x="1438" y="387"/>
                    </a:lnTo>
                    <a:lnTo>
                      <a:pt x="1427" y="414"/>
                    </a:lnTo>
                    <a:lnTo>
                      <a:pt x="1427" y="441"/>
                    </a:lnTo>
                    <a:lnTo>
                      <a:pt x="1427" y="441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sk-SK"/>
              </a:p>
            </p:txBody>
          </p:sp>
          <p:sp>
            <p:nvSpPr>
              <p:cNvPr id="389130" name="Freeform 10"/>
              <p:cNvSpPr>
                <a:spLocks/>
              </p:cNvSpPr>
              <p:nvPr/>
            </p:nvSpPr>
            <p:spPr bwMode="hidden">
              <a:xfrm>
                <a:off x="4501" y="2317"/>
                <a:ext cx="1248" cy="539"/>
              </a:xfrm>
              <a:custGeom>
                <a:avLst/>
                <a:gdLst/>
                <a:ahLst/>
                <a:cxnLst>
                  <a:cxn ang="0">
                    <a:pos x="0" y="332"/>
                  </a:cxn>
                  <a:cxn ang="0">
                    <a:pos x="0" y="360"/>
                  </a:cxn>
                  <a:cxn ang="0">
                    <a:pos x="5" y="387"/>
                  </a:cxn>
                  <a:cxn ang="0">
                    <a:pos x="27" y="414"/>
                  </a:cxn>
                  <a:cxn ang="0">
                    <a:pos x="54" y="436"/>
                  </a:cxn>
                  <a:cxn ang="0">
                    <a:pos x="92" y="463"/>
                  </a:cxn>
                  <a:cxn ang="0">
                    <a:pos x="141" y="490"/>
                  </a:cxn>
                  <a:cxn ang="0">
                    <a:pos x="195" y="512"/>
                  </a:cxn>
                  <a:cxn ang="0">
                    <a:pos x="255" y="539"/>
                  </a:cxn>
                  <a:cxn ang="0">
                    <a:pos x="212" y="517"/>
                  </a:cxn>
                  <a:cxn ang="0">
                    <a:pos x="179" y="490"/>
                  </a:cxn>
                  <a:cxn ang="0">
                    <a:pos x="157" y="468"/>
                  </a:cxn>
                  <a:cxn ang="0">
                    <a:pos x="141" y="447"/>
                  </a:cxn>
                  <a:cxn ang="0">
                    <a:pos x="136" y="425"/>
                  </a:cxn>
                  <a:cxn ang="0">
                    <a:pos x="136" y="403"/>
                  </a:cxn>
                  <a:cxn ang="0">
                    <a:pos x="141" y="381"/>
                  </a:cxn>
                  <a:cxn ang="0">
                    <a:pos x="157" y="365"/>
                  </a:cxn>
                  <a:cxn ang="0">
                    <a:pos x="179" y="343"/>
                  </a:cxn>
                  <a:cxn ang="0">
                    <a:pos x="201" y="327"/>
                  </a:cxn>
                  <a:cxn ang="0">
                    <a:pos x="266" y="294"/>
                  </a:cxn>
                  <a:cxn ang="0">
                    <a:pos x="353" y="262"/>
                  </a:cxn>
                  <a:cxn ang="0">
                    <a:pos x="445" y="234"/>
                  </a:cxn>
                  <a:cxn ang="0">
                    <a:pos x="554" y="213"/>
                  </a:cxn>
                  <a:cxn ang="0">
                    <a:pos x="662" y="191"/>
                  </a:cxn>
                  <a:cxn ang="0">
                    <a:pos x="890" y="153"/>
                  </a:cxn>
                  <a:cxn ang="0">
                    <a:pos x="993" y="136"/>
                  </a:cxn>
                  <a:cxn ang="0">
                    <a:pos x="1091" y="120"/>
                  </a:cxn>
                  <a:cxn ang="0">
                    <a:pos x="1178" y="115"/>
                  </a:cxn>
                  <a:cxn ang="0">
                    <a:pos x="1248" y="104"/>
                  </a:cxn>
                  <a:cxn ang="0">
                    <a:pos x="1248" y="0"/>
                  </a:cxn>
                  <a:cxn ang="0">
                    <a:pos x="1161" y="22"/>
                  </a:cxn>
                  <a:cxn ang="0">
                    <a:pos x="1069" y="38"/>
                  </a:cxn>
                  <a:cxn ang="0">
                    <a:pos x="874" y="71"/>
                  </a:cxn>
                  <a:cxn ang="0">
                    <a:pos x="673" y="93"/>
                  </a:cxn>
                  <a:cxn ang="0">
                    <a:pos x="483" y="126"/>
                  </a:cxn>
                  <a:cxn ang="0">
                    <a:pos x="391" y="142"/>
                  </a:cxn>
                  <a:cxn ang="0">
                    <a:pos x="309" y="158"/>
                  </a:cxn>
                  <a:cxn ang="0">
                    <a:pos x="228" y="180"/>
                  </a:cxn>
                  <a:cxn ang="0">
                    <a:pos x="163" y="202"/>
                  </a:cxn>
                  <a:cxn ang="0">
                    <a:pos x="103" y="229"/>
                  </a:cxn>
                  <a:cxn ang="0">
                    <a:pos x="54" y="256"/>
                  </a:cxn>
                  <a:cxn ang="0">
                    <a:pos x="22" y="294"/>
                  </a:cxn>
                  <a:cxn ang="0">
                    <a:pos x="0" y="332"/>
                  </a:cxn>
                  <a:cxn ang="0">
                    <a:pos x="0" y="332"/>
                  </a:cxn>
                </a:cxnLst>
                <a:rect l="0" t="0" r="r" b="b"/>
                <a:pathLst>
                  <a:path w="1248" h="539">
                    <a:moveTo>
                      <a:pt x="0" y="332"/>
                    </a:moveTo>
                    <a:lnTo>
                      <a:pt x="0" y="360"/>
                    </a:lnTo>
                    <a:lnTo>
                      <a:pt x="5" y="387"/>
                    </a:lnTo>
                    <a:lnTo>
                      <a:pt x="27" y="414"/>
                    </a:lnTo>
                    <a:lnTo>
                      <a:pt x="54" y="436"/>
                    </a:lnTo>
                    <a:lnTo>
                      <a:pt x="92" y="463"/>
                    </a:lnTo>
                    <a:lnTo>
                      <a:pt x="141" y="490"/>
                    </a:lnTo>
                    <a:lnTo>
                      <a:pt x="195" y="512"/>
                    </a:lnTo>
                    <a:lnTo>
                      <a:pt x="255" y="539"/>
                    </a:lnTo>
                    <a:lnTo>
                      <a:pt x="212" y="517"/>
                    </a:lnTo>
                    <a:lnTo>
                      <a:pt x="179" y="490"/>
                    </a:lnTo>
                    <a:lnTo>
                      <a:pt x="157" y="468"/>
                    </a:lnTo>
                    <a:lnTo>
                      <a:pt x="141" y="447"/>
                    </a:lnTo>
                    <a:lnTo>
                      <a:pt x="136" y="425"/>
                    </a:lnTo>
                    <a:lnTo>
                      <a:pt x="136" y="403"/>
                    </a:lnTo>
                    <a:lnTo>
                      <a:pt x="141" y="381"/>
                    </a:lnTo>
                    <a:lnTo>
                      <a:pt x="157" y="365"/>
                    </a:lnTo>
                    <a:lnTo>
                      <a:pt x="179" y="343"/>
                    </a:lnTo>
                    <a:lnTo>
                      <a:pt x="201" y="327"/>
                    </a:lnTo>
                    <a:lnTo>
                      <a:pt x="266" y="294"/>
                    </a:lnTo>
                    <a:lnTo>
                      <a:pt x="353" y="262"/>
                    </a:lnTo>
                    <a:lnTo>
                      <a:pt x="445" y="234"/>
                    </a:lnTo>
                    <a:lnTo>
                      <a:pt x="554" y="213"/>
                    </a:lnTo>
                    <a:lnTo>
                      <a:pt x="662" y="191"/>
                    </a:lnTo>
                    <a:lnTo>
                      <a:pt x="890" y="153"/>
                    </a:lnTo>
                    <a:lnTo>
                      <a:pt x="993" y="136"/>
                    </a:lnTo>
                    <a:lnTo>
                      <a:pt x="1091" y="120"/>
                    </a:lnTo>
                    <a:lnTo>
                      <a:pt x="1178" y="115"/>
                    </a:lnTo>
                    <a:lnTo>
                      <a:pt x="1248" y="104"/>
                    </a:lnTo>
                    <a:lnTo>
                      <a:pt x="1248" y="0"/>
                    </a:lnTo>
                    <a:lnTo>
                      <a:pt x="1161" y="22"/>
                    </a:lnTo>
                    <a:lnTo>
                      <a:pt x="1069" y="38"/>
                    </a:lnTo>
                    <a:lnTo>
                      <a:pt x="874" y="71"/>
                    </a:lnTo>
                    <a:lnTo>
                      <a:pt x="673" y="93"/>
                    </a:lnTo>
                    <a:lnTo>
                      <a:pt x="483" y="126"/>
                    </a:lnTo>
                    <a:lnTo>
                      <a:pt x="391" y="142"/>
                    </a:lnTo>
                    <a:lnTo>
                      <a:pt x="309" y="158"/>
                    </a:lnTo>
                    <a:lnTo>
                      <a:pt x="228" y="180"/>
                    </a:lnTo>
                    <a:lnTo>
                      <a:pt x="163" y="202"/>
                    </a:lnTo>
                    <a:lnTo>
                      <a:pt x="103" y="229"/>
                    </a:lnTo>
                    <a:lnTo>
                      <a:pt x="54" y="256"/>
                    </a:lnTo>
                    <a:lnTo>
                      <a:pt x="22" y="294"/>
                    </a:lnTo>
                    <a:lnTo>
                      <a:pt x="0" y="332"/>
                    </a:lnTo>
                    <a:lnTo>
                      <a:pt x="0" y="33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7843"/>
                      <a:invGamma/>
                    </a:schemeClr>
                  </a:gs>
                  <a:gs pos="100000">
                    <a:schemeClr val="bg1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sk-SK"/>
              </a:p>
            </p:txBody>
          </p:sp>
        </p:grpSp>
        <p:sp>
          <p:nvSpPr>
            <p:cNvPr id="389131" name="Freeform 11"/>
            <p:cNvSpPr>
              <a:spLocks/>
            </p:cNvSpPr>
            <p:nvPr/>
          </p:nvSpPr>
          <p:spPr bwMode="hidden">
            <a:xfrm>
              <a:off x="3322" y="1341"/>
              <a:ext cx="1825" cy="1537"/>
            </a:xfrm>
            <a:custGeom>
              <a:avLst/>
              <a:gdLst/>
              <a:ahLst/>
              <a:cxnLst>
                <a:cxn ang="0">
                  <a:pos x="982" y="1061"/>
                </a:cxn>
                <a:cxn ang="0">
                  <a:pos x="1357" y="1012"/>
                </a:cxn>
                <a:cxn ang="0">
                  <a:pos x="1666" y="957"/>
                </a:cxn>
                <a:cxn ang="0">
                  <a:pos x="1916" y="897"/>
                </a:cxn>
                <a:cxn ang="0">
                  <a:pos x="2100" y="832"/>
                </a:cxn>
                <a:cxn ang="0">
                  <a:pos x="2220" y="756"/>
                </a:cxn>
                <a:cxn ang="0">
                  <a:pos x="2285" y="669"/>
                </a:cxn>
                <a:cxn ang="0">
                  <a:pos x="2290" y="560"/>
                </a:cxn>
                <a:cxn ang="0">
                  <a:pos x="2241" y="457"/>
                </a:cxn>
                <a:cxn ang="0">
                  <a:pos x="2144" y="364"/>
                </a:cxn>
                <a:cxn ang="0">
                  <a:pos x="2008" y="277"/>
                </a:cxn>
                <a:cxn ang="0">
                  <a:pos x="1769" y="157"/>
                </a:cxn>
                <a:cxn ang="0">
                  <a:pos x="1612" y="92"/>
                </a:cxn>
                <a:cxn ang="0">
                  <a:pos x="1476" y="43"/>
                </a:cxn>
                <a:cxn ang="0">
                  <a:pos x="1384" y="10"/>
                </a:cxn>
                <a:cxn ang="0">
                  <a:pos x="1346" y="0"/>
                </a:cxn>
                <a:cxn ang="0">
                  <a:pos x="1655" y="119"/>
                </a:cxn>
                <a:cxn ang="0">
                  <a:pos x="1948" y="255"/>
                </a:cxn>
                <a:cxn ang="0">
                  <a:pos x="2068" y="326"/>
                </a:cxn>
                <a:cxn ang="0">
                  <a:pos x="2171" y="402"/>
                </a:cxn>
                <a:cxn ang="0">
                  <a:pos x="2236" y="478"/>
                </a:cxn>
                <a:cxn ang="0">
                  <a:pos x="2263" y="560"/>
                </a:cxn>
                <a:cxn ang="0">
                  <a:pos x="2241" y="636"/>
                </a:cxn>
                <a:cxn ang="0">
                  <a:pos x="2171" y="702"/>
                </a:cxn>
                <a:cxn ang="0">
                  <a:pos x="2062" y="756"/>
                </a:cxn>
                <a:cxn ang="0">
                  <a:pos x="1921" y="800"/>
                </a:cxn>
                <a:cxn ang="0">
                  <a:pos x="1748" y="843"/>
                </a:cxn>
                <a:cxn ang="0">
                  <a:pos x="1351" y="908"/>
                </a:cxn>
                <a:cxn ang="0">
                  <a:pos x="923" y="968"/>
                </a:cxn>
                <a:cxn ang="0">
                  <a:pos x="521" y="1028"/>
                </a:cxn>
                <a:cxn ang="0">
                  <a:pos x="353" y="1066"/>
                </a:cxn>
                <a:cxn ang="0">
                  <a:pos x="206" y="1104"/>
                </a:cxn>
                <a:cxn ang="0">
                  <a:pos x="92" y="1148"/>
                </a:cxn>
                <a:cxn ang="0">
                  <a:pos x="22" y="1202"/>
                </a:cxn>
                <a:cxn ang="0">
                  <a:pos x="0" y="1262"/>
                </a:cxn>
                <a:cxn ang="0">
                  <a:pos x="27" y="1327"/>
                </a:cxn>
                <a:cxn ang="0">
                  <a:pos x="98" y="1382"/>
                </a:cxn>
                <a:cxn ang="0">
                  <a:pos x="196" y="1425"/>
                </a:cxn>
                <a:cxn ang="0">
                  <a:pos x="326" y="1469"/>
                </a:cxn>
                <a:cxn ang="0">
                  <a:pos x="217" y="1414"/>
                </a:cxn>
                <a:cxn ang="0">
                  <a:pos x="147" y="1360"/>
                </a:cxn>
                <a:cxn ang="0">
                  <a:pos x="120" y="1306"/>
                </a:cxn>
                <a:cxn ang="0">
                  <a:pos x="141" y="1257"/>
                </a:cxn>
                <a:cxn ang="0">
                  <a:pos x="212" y="1208"/>
                </a:cxn>
                <a:cxn ang="0">
                  <a:pos x="342" y="1164"/>
                </a:cxn>
                <a:cxn ang="0">
                  <a:pos x="527" y="1121"/>
                </a:cxn>
                <a:cxn ang="0">
                  <a:pos x="771" y="1088"/>
                </a:cxn>
              </a:cxnLst>
              <a:rect l="0" t="0" r="r" b="b"/>
              <a:pathLst>
                <a:path w="2296" h="1469">
                  <a:moveTo>
                    <a:pt x="771" y="1088"/>
                  </a:moveTo>
                  <a:lnTo>
                    <a:pt x="982" y="1061"/>
                  </a:lnTo>
                  <a:lnTo>
                    <a:pt x="1178" y="1034"/>
                  </a:lnTo>
                  <a:lnTo>
                    <a:pt x="1357" y="1012"/>
                  </a:lnTo>
                  <a:lnTo>
                    <a:pt x="1520" y="985"/>
                  </a:lnTo>
                  <a:lnTo>
                    <a:pt x="1666" y="957"/>
                  </a:lnTo>
                  <a:lnTo>
                    <a:pt x="1796" y="930"/>
                  </a:lnTo>
                  <a:lnTo>
                    <a:pt x="1916" y="897"/>
                  </a:lnTo>
                  <a:lnTo>
                    <a:pt x="2013" y="870"/>
                  </a:lnTo>
                  <a:lnTo>
                    <a:pt x="2100" y="832"/>
                  </a:lnTo>
                  <a:lnTo>
                    <a:pt x="2171" y="800"/>
                  </a:lnTo>
                  <a:lnTo>
                    <a:pt x="2220" y="756"/>
                  </a:lnTo>
                  <a:lnTo>
                    <a:pt x="2263" y="712"/>
                  </a:lnTo>
                  <a:lnTo>
                    <a:pt x="2285" y="669"/>
                  </a:lnTo>
                  <a:lnTo>
                    <a:pt x="2296" y="614"/>
                  </a:lnTo>
                  <a:lnTo>
                    <a:pt x="2290" y="560"/>
                  </a:lnTo>
                  <a:lnTo>
                    <a:pt x="2269" y="500"/>
                  </a:lnTo>
                  <a:lnTo>
                    <a:pt x="2241" y="457"/>
                  </a:lnTo>
                  <a:lnTo>
                    <a:pt x="2198" y="408"/>
                  </a:lnTo>
                  <a:lnTo>
                    <a:pt x="2144" y="364"/>
                  </a:lnTo>
                  <a:lnTo>
                    <a:pt x="2079" y="321"/>
                  </a:lnTo>
                  <a:lnTo>
                    <a:pt x="2008" y="277"/>
                  </a:lnTo>
                  <a:lnTo>
                    <a:pt x="1927" y="234"/>
                  </a:lnTo>
                  <a:lnTo>
                    <a:pt x="1769" y="157"/>
                  </a:lnTo>
                  <a:lnTo>
                    <a:pt x="1688" y="125"/>
                  </a:lnTo>
                  <a:lnTo>
                    <a:pt x="1612" y="92"/>
                  </a:lnTo>
                  <a:lnTo>
                    <a:pt x="1536" y="65"/>
                  </a:lnTo>
                  <a:lnTo>
                    <a:pt x="1476" y="43"/>
                  </a:lnTo>
                  <a:lnTo>
                    <a:pt x="1422" y="27"/>
                  </a:lnTo>
                  <a:lnTo>
                    <a:pt x="1384" y="10"/>
                  </a:lnTo>
                  <a:lnTo>
                    <a:pt x="1357" y="5"/>
                  </a:lnTo>
                  <a:lnTo>
                    <a:pt x="1346" y="0"/>
                  </a:lnTo>
                  <a:lnTo>
                    <a:pt x="1498" y="54"/>
                  </a:lnTo>
                  <a:lnTo>
                    <a:pt x="1655" y="119"/>
                  </a:lnTo>
                  <a:lnTo>
                    <a:pt x="1807" y="185"/>
                  </a:lnTo>
                  <a:lnTo>
                    <a:pt x="1948" y="255"/>
                  </a:lnTo>
                  <a:lnTo>
                    <a:pt x="2013" y="288"/>
                  </a:lnTo>
                  <a:lnTo>
                    <a:pt x="2068" y="326"/>
                  </a:lnTo>
                  <a:lnTo>
                    <a:pt x="2122" y="364"/>
                  </a:lnTo>
                  <a:lnTo>
                    <a:pt x="2171" y="402"/>
                  </a:lnTo>
                  <a:lnTo>
                    <a:pt x="2209" y="440"/>
                  </a:lnTo>
                  <a:lnTo>
                    <a:pt x="2236" y="478"/>
                  </a:lnTo>
                  <a:lnTo>
                    <a:pt x="2252" y="522"/>
                  </a:lnTo>
                  <a:lnTo>
                    <a:pt x="2263" y="560"/>
                  </a:lnTo>
                  <a:lnTo>
                    <a:pt x="2258" y="598"/>
                  </a:lnTo>
                  <a:lnTo>
                    <a:pt x="2241" y="636"/>
                  </a:lnTo>
                  <a:lnTo>
                    <a:pt x="2214" y="669"/>
                  </a:lnTo>
                  <a:lnTo>
                    <a:pt x="2171" y="702"/>
                  </a:lnTo>
                  <a:lnTo>
                    <a:pt x="2122" y="729"/>
                  </a:lnTo>
                  <a:lnTo>
                    <a:pt x="2062" y="756"/>
                  </a:lnTo>
                  <a:lnTo>
                    <a:pt x="1997" y="778"/>
                  </a:lnTo>
                  <a:lnTo>
                    <a:pt x="1921" y="800"/>
                  </a:lnTo>
                  <a:lnTo>
                    <a:pt x="1834" y="821"/>
                  </a:lnTo>
                  <a:lnTo>
                    <a:pt x="1748" y="843"/>
                  </a:lnTo>
                  <a:lnTo>
                    <a:pt x="1552" y="876"/>
                  </a:lnTo>
                  <a:lnTo>
                    <a:pt x="1351" y="908"/>
                  </a:lnTo>
                  <a:lnTo>
                    <a:pt x="1134" y="941"/>
                  </a:lnTo>
                  <a:lnTo>
                    <a:pt x="923" y="968"/>
                  </a:lnTo>
                  <a:lnTo>
                    <a:pt x="716" y="995"/>
                  </a:lnTo>
                  <a:lnTo>
                    <a:pt x="521" y="1028"/>
                  </a:lnTo>
                  <a:lnTo>
                    <a:pt x="434" y="1044"/>
                  </a:lnTo>
                  <a:lnTo>
                    <a:pt x="353" y="1066"/>
                  </a:lnTo>
                  <a:lnTo>
                    <a:pt x="277" y="1082"/>
                  </a:lnTo>
                  <a:lnTo>
                    <a:pt x="206" y="1104"/>
                  </a:lnTo>
                  <a:lnTo>
                    <a:pt x="147" y="1126"/>
                  </a:lnTo>
                  <a:lnTo>
                    <a:pt x="92" y="1148"/>
                  </a:lnTo>
                  <a:lnTo>
                    <a:pt x="54" y="1175"/>
                  </a:lnTo>
                  <a:lnTo>
                    <a:pt x="22" y="1202"/>
                  </a:lnTo>
                  <a:lnTo>
                    <a:pt x="6" y="1229"/>
                  </a:lnTo>
                  <a:lnTo>
                    <a:pt x="0" y="1262"/>
                  </a:lnTo>
                  <a:lnTo>
                    <a:pt x="11" y="1295"/>
                  </a:lnTo>
                  <a:lnTo>
                    <a:pt x="27" y="1327"/>
                  </a:lnTo>
                  <a:lnTo>
                    <a:pt x="54" y="1355"/>
                  </a:lnTo>
                  <a:lnTo>
                    <a:pt x="98" y="1382"/>
                  </a:lnTo>
                  <a:lnTo>
                    <a:pt x="141" y="1404"/>
                  </a:lnTo>
                  <a:lnTo>
                    <a:pt x="196" y="1425"/>
                  </a:lnTo>
                  <a:lnTo>
                    <a:pt x="261" y="1447"/>
                  </a:lnTo>
                  <a:lnTo>
                    <a:pt x="326" y="1469"/>
                  </a:lnTo>
                  <a:lnTo>
                    <a:pt x="266" y="1442"/>
                  </a:lnTo>
                  <a:lnTo>
                    <a:pt x="217" y="1414"/>
                  </a:lnTo>
                  <a:lnTo>
                    <a:pt x="174" y="1387"/>
                  </a:lnTo>
                  <a:lnTo>
                    <a:pt x="147" y="1360"/>
                  </a:lnTo>
                  <a:lnTo>
                    <a:pt x="125" y="1333"/>
                  </a:lnTo>
                  <a:lnTo>
                    <a:pt x="120" y="1306"/>
                  </a:lnTo>
                  <a:lnTo>
                    <a:pt x="125" y="1278"/>
                  </a:lnTo>
                  <a:lnTo>
                    <a:pt x="141" y="1257"/>
                  </a:lnTo>
                  <a:lnTo>
                    <a:pt x="174" y="1229"/>
                  </a:lnTo>
                  <a:lnTo>
                    <a:pt x="212" y="1208"/>
                  </a:lnTo>
                  <a:lnTo>
                    <a:pt x="272" y="1186"/>
                  </a:lnTo>
                  <a:lnTo>
                    <a:pt x="342" y="1164"/>
                  </a:lnTo>
                  <a:lnTo>
                    <a:pt x="423" y="1142"/>
                  </a:lnTo>
                  <a:lnTo>
                    <a:pt x="527" y="1121"/>
                  </a:lnTo>
                  <a:lnTo>
                    <a:pt x="641" y="1104"/>
                  </a:lnTo>
                  <a:lnTo>
                    <a:pt x="771" y="1088"/>
                  </a:lnTo>
                  <a:lnTo>
                    <a:pt x="771" y="108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sk-SK"/>
            </a:p>
          </p:txBody>
        </p:sp>
        <p:sp>
          <p:nvSpPr>
            <p:cNvPr id="389132" name="Freeform 12"/>
            <p:cNvSpPr>
              <a:spLocks/>
            </p:cNvSpPr>
            <p:nvPr/>
          </p:nvSpPr>
          <p:spPr bwMode="hidden">
            <a:xfrm>
              <a:off x="0" y="0"/>
              <a:ext cx="5758" cy="177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906"/>
                </a:cxn>
                <a:cxn ang="0">
                  <a:pos x="5740" y="1906"/>
                </a:cxn>
                <a:cxn ang="0">
                  <a:pos x="574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740" h="1906">
                  <a:moveTo>
                    <a:pt x="0" y="0"/>
                  </a:moveTo>
                  <a:lnTo>
                    <a:pt x="0" y="1906"/>
                  </a:lnTo>
                  <a:lnTo>
                    <a:pt x="5740" y="1906"/>
                  </a:lnTo>
                  <a:lnTo>
                    <a:pt x="574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sk-SK"/>
            </a:p>
          </p:txBody>
        </p:sp>
      </p:grpSp>
      <p:sp>
        <p:nvSpPr>
          <p:cNvPr id="389133" name="Rectangle 13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389134" name="Rectangle 1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389135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922" r:id="rId1"/>
    <p:sldLayoutId id="2147483923" r:id="rId2"/>
    <p:sldLayoutId id="2147483924" r:id="rId3"/>
    <p:sldLayoutId id="2147483925" r:id="rId4"/>
    <p:sldLayoutId id="2147483926" r:id="rId5"/>
    <p:sldLayoutId id="2147483927" r:id="rId6"/>
    <p:sldLayoutId id="2147483928" r:id="rId7"/>
    <p:sldLayoutId id="2147483929" r:id="rId8"/>
    <p:sldLayoutId id="2147483930" r:id="rId9"/>
    <p:sldLayoutId id="2147483931" r:id="rId10"/>
    <p:sldLayoutId id="2147483932" r:id="rId11"/>
    <p:sldLayoutId id="2147483933" r:id="rId12"/>
    <p:sldLayoutId id="2147483934" r:id="rId13"/>
  </p:sldLayoutIdLst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n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9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gif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http://www.icaen.uiowa.edu/%7Edip/LECTURE/3DVisionP1/e9.29.gif" TargetMode="Externa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1.pn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7" Type="http://schemas.openxmlformats.org/officeDocument/2006/relationships/image" Target="../media/image69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66.png"/><Relationship Id="rId5" Type="http://schemas.openxmlformats.org/officeDocument/2006/relationships/oleObject" Target="../embeddings/oleObject1.bin"/><Relationship Id="rId4" Type="http://schemas.openxmlformats.org/officeDocument/2006/relationships/image" Target="../media/image68.png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wmf"/><Relationship Id="rId3" Type="http://schemas.openxmlformats.org/officeDocument/2006/relationships/image" Target="../media/image76.png"/><Relationship Id="rId7" Type="http://schemas.openxmlformats.org/officeDocument/2006/relationships/oleObject" Target="../embeddings/oleObject2.bin"/><Relationship Id="rId12" Type="http://schemas.openxmlformats.org/officeDocument/2006/relationships/image" Target="../media/image75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79.png"/><Relationship Id="rId11" Type="http://schemas.openxmlformats.org/officeDocument/2006/relationships/oleObject" Target="../embeddings/oleObject4.bin"/><Relationship Id="rId5" Type="http://schemas.openxmlformats.org/officeDocument/2006/relationships/image" Target="../media/image78.png"/><Relationship Id="rId10" Type="http://schemas.openxmlformats.org/officeDocument/2006/relationships/image" Target="../media/image74.wmf"/><Relationship Id="rId4" Type="http://schemas.openxmlformats.org/officeDocument/2006/relationships/image" Target="../media/image77.png"/><Relationship Id="rId9" Type="http://schemas.openxmlformats.org/officeDocument/2006/relationships/oleObject" Target="../embeddings/oleObject3.bin"/></Relationships>
</file>

<file path=ppt/slides/_rels/slide6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.emf"/><Relationship Id="rId3" Type="http://schemas.openxmlformats.org/officeDocument/2006/relationships/oleObject" Target="../embeddings/oleObject5.bin"/><Relationship Id="rId7" Type="http://schemas.openxmlformats.org/officeDocument/2006/relationships/oleObject" Target="../embeddings/oleObject7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81.emf"/><Relationship Id="rId5" Type="http://schemas.openxmlformats.org/officeDocument/2006/relationships/oleObject" Target="../embeddings/oleObject6.bin"/><Relationship Id="rId4" Type="http://schemas.openxmlformats.org/officeDocument/2006/relationships/image" Target="../media/image80.emf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7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1.png"/><Relationship Id="rId3" Type="http://schemas.openxmlformats.org/officeDocument/2006/relationships/image" Target="../media/image86.png"/><Relationship Id="rId7" Type="http://schemas.openxmlformats.org/officeDocument/2006/relationships/image" Target="../media/image90.pn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9.png"/><Relationship Id="rId5" Type="http://schemas.openxmlformats.org/officeDocument/2006/relationships/image" Target="../media/image88.png"/><Relationship Id="rId4" Type="http://schemas.openxmlformats.org/officeDocument/2006/relationships/image" Target="../media/image87.png"/><Relationship Id="rId9" Type="http://schemas.openxmlformats.org/officeDocument/2006/relationships/image" Target="../media/image92.png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6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6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6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png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07.emf"/><Relationship Id="rId5" Type="http://schemas.openxmlformats.org/officeDocument/2006/relationships/oleObject" Target="../embeddings/oleObject9.bin"/><Relationship Id="rId4" Type="http://schemas.openxmlformats.org/officeDocument/2006/relationships/image" Target="../media/image106.emf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8.png"/><Relationship Id="rId1" Type="http://schemas.openxmlformats.org/officeDocument/2006/relationships/slideLayout" Target="../slideLayouts/slideLayout6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png"/><Relationship Id="rId2" Type="http://schemas.openxmlformats.org/officeDocument/2006/relationships/image" Target="../media/image109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11.png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2.png"/><Relationship Id="rId1" Type="http://schemas.openxmlformats.org/officeDocument/2006/relationships/slideLayout" Target="../slideLayouts/slideLayout6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png"/><Relationship Id="rId2" Type="http://schemas.openxmlformats.org/officeDocument/2006/relationships/image" Target="../media/image11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12.png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png"/><Relationship Id="rId2" Type="http://schemas.openxmlformats.org/officeDocument/2006/relationships/image" Target="../media/image114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15.png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6.png"/><Relationship Id="rId1" Type="http://schemas.openxmlformats.org/officeDocument/2006/relationships/slideLayout" Target="../slideLayouts/slideLayout6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7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63588" y="1119188"/>
            <a:ext cx="7772400" cy="1920875"/>
          </a:xfrm>
        </p:spPr>
        <p:txBody>
          <a:bodyPr/>
          <a:lstStyle/>
          <a:p>
            <a:r>
              <a:rPr lang="sk-SK" dirty="0" smtClean="0"/>
              <a:t>Snímanie obrazu a jeho vlastnosti</a:t>
            </a:r>
            <a:endParaRPr lang="sk-SK" dirty="0"/>
          </a:p>
        </p:txBody>
      </p:sp>
      <p:sp>
        <p:nvSpPr>
          <p:cNvPr id="4" name="Subtitle 3"/>
          <p:cNvSpPr>
            <a:spLocks noGrp="1"/>
          </p:cNvSpPr>
          <p:nvPr>
            <p:ph type="subTitle" sz="quarter" idx="1"/>
          </p:nvPr>
        </p:nvSpPr>
        <p:spPr>
          <a:xfrm>
            <a:off x="667648" y="4635738"/>
            <a:ext cx="7680960" cy="2024373"/>
          </a:xfrm>
        </p:spPr>
        <p:txBody>
          <a:bodyPr/>
          <a:lstStyle/>
          <a:p>
            <a:pPr algn="l">
              <a:tabLst>
                <a:tab pos="982663" algn="l"/>
              </a:tabLst>
            </a:pPr>
            <a:r>
              <a:rPr lang="sk-SK" sz="2000" dirty="0" smtClean="0"/>
              <a:t>Sonka, Hlavac, Boyle: Image Processing, Analysis and Machine vision, </a:t>
            </a:r>
            <a:r>
              <a:rPr lang="en-US" sz="2000" dirty="0" smtClean="0"/>
              <a:t>	</a:t>
            </a:r>
            <a:r>
              <a:rPr lang="sk-SK" sz="2000" dirty="0" smtClean="0"/>
              <a:t>kapitola: </a:t>
            </a:r>
            <a:r>
              <a:rPr lang="en-US" sz="2000" dirty="0" smtClean="0"/>
              <a:t>The image, its representations and properties</a:t>
            </a:r>
          </a:p>
          <a:p>
            <a:pPr algn="l"/>
            <a:r>
              <a:rPr lang="en-US" sz="2000" dirty="0" smtClean="0"/>
              <a:t>Gonzales, Woods: Digital Image Processing</a:t>
            </a:r>
          </a:p>
          <a:p>
            <a:pPr algn="l"/>
            <a:r>
              <a:rPr lang="en-US" sz="2000" dirty="0" smtClean="0"/>
              <a:t>	</a:t>
            </a:r>
            <a:r>
              <a:rPr lang="sk-SK" sz="2000" dirty="0" err="1"/>
              <a:t>k</a:t>
            </a:r>
            <a:r>
              <a:rPr lang="en-US" sz="2000" dirty="0" err="1" smtClean="0"/>
              <a:t>apitola</a:t>
            </a:r>
            <a:r>
              <a:rPr lang="en-US" sz="2000" dirty="0" smtClean="0"/>
              <a:t>: Digital image fundamentals</a:t>
            </a:r>
            <a:endParaRPr lang="sk-SK" sz="2000" dirty="0" smtClean="0"/>
          </a:p>
          <a:p>
            <a:pPr algn="l"/>
            <a:r>
              <a:rPr lang="sk-SK" sz="2000" dirty="0" smtClean="0"/>
              <a:t>Shapiro : Computer Vision</a:t>
            </a:r>
            <a:endParaRPr lang="en-US" sz="2000" dirty="0" smtClean="0"/>
          </a:p>
          <a:p>
            <a:endParaRPr lang="sk-SK" sz="20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32748"/>
            <a:ext cx="8229600" cy="1143000"/>
          </a:xfrm>
        </p:spPr>
        <p:txBody>
          <a:bodyPr/>
          <a:lstStyle/>
          <a:p>
            <a:r>
              <a:rPr lang="sk-SK" sz="4000" dirty="0" smtClean="0"/>
              <a:t>Kamera a snímanie obrazu</a:t>
            </a:r>
            <a:br>
              <a:rPr lang="sk-SK" sz="4000" dirty="0" smtClean="0"/>
            </a:br>
            <a:r>
              <a:rPr lang="sk-SK" sz="4000" b="0" dirty="0"/>
              <a:t>camera obscura </a:t>
            </a:r>
            <a:r>
              <a:rPr lang="sk-SK" sz="4000" b="0" dirty="0" smtClean="0"/>
              <a:t>(tmavá komora)</a:t>
            </a:r>
            <a:endParaRPr lang="en-US" sz="4000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814" t="28476" r="28246" b="13314"/>
          <a:stretch/>
        </p:blipFill>
        <p:spPr bwMode="auto">
          <a:xfrm>
            <a:off x="1037230" y="1641408"/>
            <a:ext cx="7301552" cy="51142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05817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582" t="27702" r="22462" b="42975"/>
          <a:stretch/>
        </p:blipFill>
        <p:spPr bwMode="auto">
          <a:xfrm>
            <a:off x="3289111" y="3179928"/>
            <a:ext cx="5745707" cy="19516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622877"/>
            <a:ext cx="8229600" cy="994605"/>
          </a:xfrm>
        </p:spPr>
        <p:txBody>
          <a:bodyPr/>
          <a:lstStyle/>
          <a:p>
            <a:r>
              <a:rPr lang="sk-SK" dirty="0" smtClean="0"/>
              <a:t>Ak dáme film pred objekt nedostaneme zmysluplný obraz</a:t>
            </a:r>
            <a:endParaRPr lang="sk-SK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470" t="33314" r="33265" b="22090"/>
          <a:stretch/>
        </p:blipFill>
        <p:spPr bwMode="auto">
          <a:xfrm>
            <a:off x="216087" y="518616"/>
            <a:ext cx="4055659" cy="33982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12949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9904" y="2784144"/>
            <a:ext cx="8229600" cy="2973530"/>
          </a:xfrm>
        </p:spPr>
        <p:txBody>
          <a:bodyPr/>
          <a:lstStyle/>
          <a:p>
            <a:r>
              <a:rPr lang="sk-SK" dirty="0" smtClean="0"/>
              <a:t>Bariéra blokuje vačšinu svetla</a:t>
            </a:r>
          </a:p>
          <a:p>
            <a:r>
              <a:rPr lang="sk-SK" dirty="0" smtClean="0"/>
              <a:t>Redukuje blurring</a:t>
            </a:r>
            <a:endParaRPr lang="en-US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55" t="30985" r="23768" b="38926"/>
          <a:stretch/>
        </p:blipFill>
        <p:spPr bwMode="auto">
          <a:xfrm>
            <a:off x="1228291" y="368486"/>
            <a:ext cx="6373505" cy="2292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38" t="23821" r="27238" b="17791"/>
          <a:stretch/>
        </p:blipFill>
        <p:spPr bwMode="auto">
          <a:xfrm>
            <a:off x="4973896" y="3630304"/>
            <a:ext cx="3856205" cy="31116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13999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75" t="29000" r="46307" b="12074"/>
          <a:stretch/>
        </p:blipFill>
        <p:spPr bwMode="auto">
          <a:xfrm>
            <a:off x="1433016" y="276109"/>
            <a:ext cx="5848066" cy="63498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83556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71774"/>
          </a:xfrm>
        </p:spPr>
        <p:txBody>
          <a:bodyPr/>
          <a:lstStyle/>
          <a:p>
            <a:r>
              <a:rPr lang="sk-SK" dirty="0" smtClean="0"/>
              <a:t>Šošovky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926842"/>
            <a:ext cx="8229600" cy="1199321"/>
          </a:xfrm>
        </p:spPr>
        <p:txBody>
          <a:bodyPr/>
          <a:lstStyle/>
          <a:p>
            <a:r>
              <a:rPr lang="sk-SK" dirty="0" smtClean="0"/>
              <a:t>Sústredujú viac svetelných lúčov z každého bodu scény</a:t>
            </a:r>
            <a:endParaRPr lang="en-US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858" t="36716" r="41343" b="20120"/>
          <a:stretch/>
        </p:blipFill>
        <p:spPr bwMode="auto">
          <a:xfrm>
            <a:off x="1446663" y="1317007"/>
            <a:ext cx="4271749" cy="35136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56915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6603" y="3807724"/>
            <a:ext cx="8584442" cy="2920621"/>
          </a:xfrm>
        </p:spPr>
        <p:txBody>
          <a:bodyPr/>
          <a:lstStyle/>
          <a:p>
            <a:r>
              <a:rPr lang="sk-SK" sz="2800" dirty="0" smtClean="0"/>
              <a:t>Iba objekty v správnej vzdialenosti sa zobrazia na film zaostrené (in focus)</a:t>
            </a:r>
          </a:p>
          <a:p>
            <a:r>
              <a:rPr lang="sk-SK" sz="2800" dirty="0" smtClean="0"/>
              <a:t>Iné objekty sa zobrazia do tzv. circle of confusion</a:t>
            </a:r>
          </a:p>
          <a:p>
            <a:pPr marL="0" indent="0">
              <a:buNone/>
            </a:pPr>
            <a:r>
              <a:rPr lang="sk-SK" sz="2800" dirty="0" smtClean="0"/>
              <a:t>    nezaostrený bod</a:t>
            </a:r>
          </a:p>
          <a:p>
            <a:r>
              <a:rPr lang="sk-SK" sz="2800" dirty="0" smtClean="0"/>
              <a:t>Zmenou tvaru šošovky meníme vzdialenosť zaostrenia (focus)</a:t>
            </a:r>
            <a:endParaRPr lang="en-US" sz="2800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52" t="34209" r="12238" b="25313"/>
          <a:stretch/>
        </p:blipFill>
        <p:spPr bwMode="auto">
          <a:xfrm>
            <a:off x="286602" y="723331"/>
            <a:ext cx="8584443" cy="30843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06081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Proces snímania obrazu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79" t="29194" r="18619" b="11164"/>
          <a:stretch/>
        </p:blipFill>
        <p:spPr bwMode="auto">
          <a:xfrm>
            <a:off x="709684" y="1910686"/>
            <a:ext cx="7888406" cy="45447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76325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Základy </a:t>
            </a:r>
            <a:r>
              <a:rPr lang="sk-SK" dirty="0" err="1" smtClean="0"/>
              <a:t>projektívnej</a:t>
            </a:r>
            <a:r>
              <a:rPr lang="sk-SK" dirty="0" smtClean="0"/>
              <a:t> geometrie</a:t>
            </a:r>
            <a:endParaRPr lang="sk-SK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8732" y="1751234"/>
            <a:ext cx="8229600" cy="4525963"/>
          </a:xfrm>
        </p:spPr>
        <p:txBody>
          <a:bodyPr/>
          <a:lstStyle/>
          <a:p>
            <a:r>
              <a:rPr lang="sk-SK" sz="2800" dirty="0" smtClean="0">
                <a:effectLst/>
              </a:rPr>
              <a:t>V </a:t>
            </a:r>
            <a:r>
              <a:rPr lang="sk-SK" sz="2800" dirty="0" err="1" smtClean="0">
                <a:effectLst/>
              </a:rPr>
              <a:t>projektívnej</a:t>
            </a:r>
            <a:r>
              <a:rPr lang="sk-SK" sz="2800" dirty="0" smtClean="0">
                <a:effectLst/>
              </a:rPr>
              <a:t> geometrii pracujeme s dvojrozmerným obrazom trojrozmerného svetla. </a:t>
            </a:r>
          </a:p>
          <a:p>
            <a:r>
              <a:rPr lang="sk-SK" sz="2800" dirty="0" smtClean="0">
                <a:effectLst/>
              </a:rPr>
              <a:t>Údaje ktoré spracovávame sú získane pomocou kamery, ktorá používa </a:t>
            </a:r>
            <a:r>
              <a:rPr lang="sk-SK" sz="2800" b="1" dirty="0" smtClean="0">
                <a:solidFill>
                  <a:srgbClr val="FFC000"/>
                </a:solidFill>
                <a:effectLst/>
              </a:rPr>
              <a:t>perspektívnu projekciu</a:t>
            </a:r>
            <a:r>
              <a:rPr lang="sk-SK" sz="2800" dirty="0" smtClean="0">
                <a:effectLst/>
              </a:rPr>
              <a:t> (</a:t>
            </a:r>
            <a:r>
              <a:rPr lang="sk-SK" sz="2800" dirty="0" smtClean="0">
                <a:solidFill>
                  <a:srgbClr val="FFC000"/>
                </a:solidFill>
                <a:effectLst/>
              </a:rPr>
              <a:t>stredové premietanie</a:t>
            </a:r>
            <a:r>
              <a:rPr lang="sk-SK" sz="2800" dirty="0" smtClean="0">
                <a:effectLst/>
              </a:rPr>
              <a:t>). </a:t>
            </a:r>
          </a:p>
          <a:p>
            <a:r>
              <a:rPr lang="sk-SK" sz="2800" dirty="0" smtClean="0">
                <a:effectLst/>
              </a:rPr>
              <a:t>Pri premietaní nie je jednoduché zistiť presnú polohu bodov, keďže viaceré body sa môžu premietnuť do toho istého bodu.</a:t>
            </a:r>
            <a:endParaRPr lang="sk-SK" sz="280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848164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536448" y="237744"/>
            <a:ext cx="7772400" cy="838200"/>
          </a:xfrm>
        </p:spPr>
        <p:txBody>
          <a:bodyPr/>
          <a:lstStyle/>
          <a:p>
            <a:endParaRPr lang="cs-CZ" sz="4000" dirty="0" smtClean="0"/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sz="2400" dirty="0" smtClean="0">
                <a:effectLst/>
              </a:rPr>
              <a:t>Pozrime sa ktoré body to vlastne budú. </a:t>
            </a:r>
          </a:p>
          <a:p>
            <a:r>
              <a:rPr lang="sk-SK" sz="2400" dirty="0" smtClean="0">
                <a:effectLst/>
              </a:rPr>
              <a:t>Ak počiatok premietania je bod T a premietaný bod je bod X a premietame na rovinu R. </a:t>
            </a:r>
          </a:p>
          <a:p>
            <a:r>
              <a:rPr lang="sk-SK" sz="2400" dirty="0" smtClean="0">
                <a:effectLst/>
              </a:rPr>
              <a:t>Potom všetky body na polpriamke TX sa premietnu do toho istého bodu do roviny R.</a:t>
            </a:r>
          </a:p>
          <a:p>
            <a:r>
              <a:rPr lang="sk-SK" sz="2400" dirty="0" smtClean="0">
                <a:effectLst/>
              </a:rPr>
              <a:t>Formálny zápis:</a:t>
            </a:r>
          </a:p>
          <a:p>
            <a:r>
              <a:rPr lang="sk-SK" sz="2400" dirty="0" smtClean="0">
                <a:effectLst/>
              </a:rPr>
              <a:t>Majme (n+1)-rozmerný priestor R</a:t>
            </a:r>
            <a:r>
              <a:rPr lang="sk-SK" sz="2400" baseline="30000" dirty="0" smtClean="0">
                <a:effectLst/>
              </a:rPr>
              <a:t>n+1</a:t>
            </a:r>
            <a:r>
              <a:rPr lang="sk-SK" sz="2400" dirty="0" smtClean="0">
                <a:effectLst/>
              </a:rPr>
              <a:t> ,ktorý neobsahuje počiatok</a:t>
            </a:r>
            <a:endParaRPr lang="sk-SK" sz="2400" baseline="30000" dirty="0" smtClean="0">
              <a:effectLst/>
            </a:endParaRPr>
          </a:p>
          <a:p>
            <a:endParaRPr lang="en-US" sz="2400" dirty="0">
              <a:effectLst/>
            </a:endParaRPr>
          </a:p>
          <a:p>
            <a:endParaRPr lang="sk-SK" sz="2400" dirty="0" smtClean="0">
              <a:effectLst/>
            </a:endParaRPr>
          </a:p>
        </p:txBody>
      </p:sp>
      <p:pic>
        <p:nvPicPr>
          <p:cNvPr id="101378" name="Picture 2" descr="e9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805" y="4818171"/>
            <a:ext cx="7899514" cy="9408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09559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7808" y="378374"/>
            <a:ext cx="8229600" cy="5889680"/>
          </a:xfrm>
        </p:spPr>
        <p:txBody>
          <a:bodyPr/>
          <a:lstStyle/>
          <a:p>
            <a:r>
              <a:rPr lang="sk-SK" sz="2800" dirty="0" smtClean="0"/>
              <a:t>Paralelne čiary nezostanú paralelne v perspektívnom obraze, napr. koľajnice</a:t>
            </a:r>
            <a:endParaRPr lang="sk-SK" sz="2800" dirty="0"/>
          </a:p>
        </p:txBody>
      </p:sp>
      <p:pic>
        <p:nvPicPr>
          <p:cNvPr id="101378" name="Picture 2" descr="f9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888" y="1702676"/>
            <a:ext cx="7740672" cy="49794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16670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Homog</a:t>
            </a:r>
            <a:r>
              <a:rPr lang="sk-SK" dirty="0" err="1" smtClean="0"/>
              <a:t>énne</a:t>
            </a:r>
            <a:r>
              <a:rPr lang="sk-SK" dirty="0" smtClean="0"/>
              <a:t> súradnice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 smtClean="0"/>
              <a:t>Nech P je projektívny priestor </a:t>
            </a:r>
          </a:p>
          <a:p>
            <a:r>
              <a:rPr lang="sk-SK" dirty="0" smtClean="0"/>
              <a:t>Body v projektívnom priestore sú vyjadrené v homogénnych súradniciach</a:t>
            </a:r>
          </a:p>
          <a:p>
            <a:r>
              <a:rPr lang="sk-SK" dirty="0" smtClean="0"/>
              <a:t>One to one mapovanie je dané nasledovne</a:t>
            </a:r>
            <a:endParaRPr lang="en-US" dirty="0"/>
          </a:p>
        </p:txBody>
      </p:sp>
      <p:pic>
        <p:nvPicPr>
          <p:cNvPr id="1026" name="Picture 2" descr="e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4067174"/>
            <a:ext cx="7620000" cy="6723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73735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407019"/>
            <a:ext cx="8229600" cy="799419"/>
          </a:xfrm>
        </p:spPr>
        <p:txBody>
          <a:bodyPr/>
          <a:lstStyle/>
          <a:p>
            <a:r>
              <a:rPr lang="en-US" sz="4000" dirty="0" smtClean="0">
                <a:effectLst/>
              </a:rPr>
              <a:t>G</a:t>
            </a:r>
            <a:r>
              <a:rPr lang="sk-SK" sz="4000" dirty="0" smtClean="0">
                <a:effectLst/>
              </a:rPr>
              <a:t>eometria </a:t>
            </a:r>
            <a:r>
              <a:rPr lang="sk-SK" sz="4000" dirty="0">
                <a:effectLst/>
              </a:rPr>
              <a:t>jednoduchej perspektívnej kamery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1715" y="1803400"/>
            <a:ext cx="8229600" cy="4525963"/>
          </a:xfrm>
        </p:spPr>
        <p:txBody>
          <a:bodyPr/>
          <a:lstStyle/>
          <a:p>
            <a:endParaRPr lang="cs-CZ" dirty="0" smtClean="0"/>
          </a:p>
        </p:txBody>
      </p:sp>
      <p:pic>
        <p:nvPicPr>
          <p:cNvPr id="10240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2676" y="1449833"/>
            <a:ext cx="6085490" cy="53009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93058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48862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sk-SK" dirty="0">
                <a:effectLst/>
              </a:rPr>
              <a:t>Počas premietania pracuje so 4 súradnicovými systémami a tými sú:</a:t>
            </a:r>
            <a:endParaRPr lang="en-US" dirty="0">
              <a:effectLst/>
            </a:endParaRPr>
          </a:p>
          <a:p>
            <a:endParaRPr lang="en-US" dirty="0">
              <a:effectLst/>
            </a:endParaRPr>
          </a:p>
          <a:p>
            <a:pPr lvl="0"/>
            <a:r>
              <a:rPr lang="sk-SK" dirty="0">
                <a:effectLst/>
              </a:rPr>
              <a:t>svetový euklidovský súradnicový systém</a:t>
            </a:r>
            <a:endParaRPr lang="en-US" dirty="0">
              <a:effectLst/>
            </a:endParaRPr>
          </a:p>
          <a:p>
            <a:pPr lvl="0"/>
            <a:r>
              <a:rPr lang="sk-SK" dirty="0">
                <a:effectLst/>
              </a:rPr>
              <a:t>súradnicový euklidovský systém kamery</a:t>
            </a:r>
            <a:endParaRPr lang="en-US" dirty="0">
              <a:effectLst/>
            </a:endParaRPr>
          </a:p>
          <a:p>
            <a:pPr lvl="0"/>
            <a:r>
              <a:rPr lang="sk-SK" dirty="0">
                <a:effectLst/>
              </a:rPr>
              <a:t>súradnicový euklidovský systém premietacej roviny</a:t>
            </a:r>
            <a:endParaRPr lang="en-US" dirty="0">
              <a:effectLst/>
            </a:endParaRPr>
          </a:p>
          <a:p>
            <a:pPr lvl="0"/>
            <a:r>
              <a:rPr lang="sk-SK" dirty="0">
                <a:effectLst/>
              </a:rPr>
              <a:t>súradnicový afínny systém premietacej </a:t>
            </a:r>
            <a:r>
              <a:rPr lang="sk-SK" dirty="0" smtClean="0">
                <a:effectLst/>
              </a:rPr>
              <a:t>roviny</a:t>
            </a:r>
            <a:endParaRPr lang="en-US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681402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55876"/>
          </a:xfrm>
        </p:spPr>
        <p:txBody>
          <a:bodyPr/>
          <a:lstStyle/>
          <a:p>
            <a:r>
              <a:rPr lang="sk-SK" sz="4000" dirty="0" smtClean="0"/>
              <a:t>Svetový Euklidovský súradnicový systém</a:t>
            </a:r>
            <a:endParaRPr lang="sk-SK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1434" y="2017986"/>
            <a:ext cx="8229600" cy="3887459"/>
          </a:xfrm>
        </p:spPr>
        <p:txBody>
          <a:bodyPr/>
          <a:lstStyle/>
          <a:p>
            <a:r>
              <a:rPr lang="sk-SK" dirty="0" smtClean="0">
                <a:effectLst/>
              </a:rPr>
              <a:t>Sú v ňom popísané body ktoré ideme premietať</a:t>
            </a:r>
          </a:p>
          <a:p>
            <a:r>
              <a:rPr lang="sk-SK" dirty="0" smtClean="0">
                <a:effectLst/>
              </a:rPr>
              <a:t>teda X aj bod U sú zapísane v jeho súradniciach. </a:t>
            </a:r>
          </a:p>
          <a:p>
            <a:r>
              <a:rPr lang="sk-SK" dirty="0" smtClean="0">
                <a:effectLst/>
              </a:rPr>
              <a:t>Má počiatok v bode O (nejaký bod priestoru). </a:t>
            </a:r>
          </a:p>
          <a:p>
            <a:r>
              <a:rPr lang="sk-SK" dirty="0" smtClean="0">
                <a:effectLst/>
              </a:rPr>
              <a:t>Index w.</a:t>
            </a:r>
          </a:p>
          <a:p>
            <a:pPr marL="0" indent="0">
              <a:buNone/>
            </a:pPr>
            <a:endParaRPr lang="en-US" dirty="0">
              <a:effectLst/>
            </a:endParaRPr>
          </a:p>
          <a:p>
            <a:endParaRPr lang="en-US" sz="2400" dirty="0"/>
          </a:p>
          <a:p>
            <a:pPr marL="0" indent="0"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90080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>
                <a:effectLst/>
              </a:rPr>
              <a:t>Súradnicový euklidovský systém kamery: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96813"/>
            <a:ext cx="8229600" cy="4029349"/>
          </a:xfrm>
        </p:spPr>
        <p:txBody>
          <a:bodyPr/>
          <a:lstStyle/>
          <a:p>
            <a:r>
              <a:rPr lang="sk-SK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Má počiatok v bode C = O</a:t>
            </a:r>
            <a:r>
              <a:rPr lang="sk-SK" baseline="-25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</a:t>
            </a:r>
            <a:r>
              <a:rPr lang="sk-SK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– ohniskový bod</a:t>
            </a:r>
          </a:p>
          <a:p>
            <a:r>
              <a:rPr lang="sk-SK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jeho z-ová os je rovnobežná s optikou osou, </a:t>
            </a:r>
          </a:p>
          <a:p>
            <a:r>
              <a:rPr lang="sk-SK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x-ová a y-ová os sú na ňu kolmé (ortogonálna báza)</a:t>
            </a:r>
          </a:p>
          <a:p>
            <a:r>
              <a:rPr lang="sk-SK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Existuje vzťah medzi kamerovým a svetovým systémom, ktorý sa dá vyjadriť transformáciou zloženou z posunutia t a rotácie R.</a:t>
            </a:r>
          </a:p>
        </p:txBody>
      </p:sp>
    </p:spTree>
    <p:extLst>
      <p:ext uri="{BB962C8B-B14F-4D97-AF65-F5344CB8AC3E}">
        <p14:creationId xmlns:p14="http://schemas.microsoft.com/office/powerpoint/2010/main" val="3441787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z="4000" dirty="0" smtClean="0"/>
              <a:t>Obrazový euklidovský súradnicový systém </a:t>
            </a:r>
            <a:endParaRPr lang="sk-SK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49517"/>
            <a:ext cx="8229600" cy="4076646"/>
          </a:xfrm>
        </p:spPr>
        <p:txBody>
          <a:bodyPr/>
          <a:lstStyle/>
          <a:p>
            <a:r>
              <a:rPr lang="sk-SK" dirty="0" smtClean="0">
                <a:effectLst/>
              </a:rPr>
              <a:t>Má </a:t>
            </a:r>
            <a:r>
              <a:rPr lang="sk-SK" dirty="0">
                <a:effectLst/>
              </a:rPr>
              <a:t>rovnaké súradnicové osi ako kamerový súradnicový systém, </a:t>
            </a:r>
            <a:r>
              <a:rPr lang="sk-SK" dirty="0" smtClean="0">
                <a:effectLst/>
              </a:rPr>
              <a:t>ale </a:t>
            </a:r>
            <a:r>
              <a:rPr lang="sk-SK" dirty="0">
                <a:effectLst/>
              </a:rPr>
              <a:t>posunuté do bodu </a:t>
            </a:r>
            <a:r>
              <a:rPr lang="sk-SK" dirty="0" smtClean="0">
                <a:effectLst/>
              </a:rPr>
              <a:t>O</a:t>
            </a:r>
            <a:r>
              <a:rPr lang="sk-SK" baseline="-25000" dirty="0" smtClean="0">
                <a:effectLst/>
              </a:rPr>
              <a:t>i</a:t>
            </a:r>
          </a:p>
          <a:p>
            <a:r>
              <a:rPr lang="sk-SK" dirty="0">
                <a:effectLst/>
              </a:rPr>
              <a:t>X</a:t>
            </a:r>
            <a:r>
              <a:rPr lang="sk-SK" baseline="-25000" dirty="0">
                <a:effectLst/>
              </a:rPr>
              <a:t>i</a:t>
            </a:r>
            <a:r>
              <a:rPr lang="sk-SK" dirty="0">
                <a:effectLst/>
              </a:rPr>
              <a:t> a Y</a:t>
            </a:r>
            <a:r>
              <a:rPr lang="sk-SK" baseline="-25000" dirty="0">
                <a:effectLst/>
              </a:rPr>
              <a:t>i</a:t>
            </a:r>
            <a:r>
              <a:rPr lang="sk-SK" dirty="0">
                <a:effectLst/>
              </a:rPr>
              <a:t> ležia v rovine obrazu</a:t>
            </a:r>
            <a:endParaRPr lang="en-US" dirty="0">
              <a:effectLst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809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z="4000" dirty="0" smtClean="0"/>
              <a:t>Obrazový </a:t>
            </a:r>
            <a:r>
              <a:rPr lang="sk-SK" sz="4000" dirty="0" err="1" smtClean="0"/>
              <a:t>afinný</a:t>
            </a:r>
            <a:r>
              <a:rPr lang="sk-SK" sz="4000" dirty="0" smtClean="0"/>
              <a:t> súradnicový systém </a:t>
            </a:r>
            <a:endParaRPr lang="sk-SK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Má osi u, v, w a počiatok v počiatku euklidovskej súradnicovej sústavy obrazu, </a:t>
            </a:r>
          </a:p>
          <a:p>
            <a:pPr lvl="1"/>
            <a:r>
              <a:rPr lang="sk-SK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 má smer ako </a:t>
            </a:r>
            <a:r>
              <a:rPr lang="sk-SK" sz="2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</a:t>
            </a:r>
            <a:r>
              <a:rPr lang="sk-SK" sz="2400" baseline="-25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</a:t>
            </a:r>
            <a:r>
              <a:rPr lang="sk-SK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 </a:t>
            </a:r>
          </a:p>
          <a:p>
            <a:pPr lvl="1"/>
            <a:r>
              <a:rPr lang="sk-SK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 má smer ako </a:t>
            </a:r>
            <a:r>
              <a:rPr lang="sk-SK" sz="2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</a:t>
            </a:r>
            <a:r>
              <a:rPr lang="sk-SK" sz="2400" baseline="-25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</a:t>
            </a:r>
            <a:r>
              <a:rPr lang="sk-SK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lvl="1"/>
            <a:r>
              <a:rPr lang="sk-SK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avšak u nemusí mať smer ako </a:t>
            </a:r>
            <a:r>
              <a:rPr lang="sk-SK" sz="2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X</a:t>
            </a:r>
            <a:r>
              <a:rPr lang="sk-SK" sz="2400" baseline="-25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</a:t>
            </a:r>
            <a:r>
              <a:rPr lang="sk-SK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</a:p>
          <a:p>
            <a:r>
              <a:rPr lang="sk-SK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Zavádza sa preto, lebo pixle nemusia byť vo všeobecnosti kolmé a osi môžu byť škálované (ak by sme premietali</a:t>
            </a: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sk-SK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obraz by bol skosený a škálovaný)</a:t>
            </a:r>
          </a:p>
          <a:p>
            <a:endParaRPr lang="sk-SK" sz="2400" dirty="0"/>
          </a:p>
        </p:txBody>
      </p:sp>
    </p:spTree>
    <p:extLst>
      <p:ext uri="{BB962C8B-B14F-4D97-AF65-F5344CB8AC3E}">
        <p14:creationId xmlns:p14="http://schemas.microsoft.com/office/powerpoint/2010/main" val="2503749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3" name="Rectangle 2"/>
          <p:cNvSpPr>
            <a:spLocks noGrp="1" noChangeArrowheads="1"/>
          </p:cNvSpPr>
          <p:nvPr>
            <p:ph type="title"/>
          </p:nvPr>
        </p:nvSpPr>
        <p:spPr>
          <a:xfrm>
            <a:off x="504825" y="150813"/>
            <a:ext cx="8229600" cy="804354"/>
          </a:xfrm>
        </p:spPr>
        <p:txBody>
          <a:bodyPr/>
          <a:lstStyle/>
          <a:p>
            <a:r>
              <a:rPr lang="cs-CZ" dirty="0" smtClean="0"/>
              <a:t>Základný koncept</a:t>
            </a:r>
          </a:p>
        </p:txBody>
      </p:sp>
      <p:sp>
        <p:nvSpPr>
          <p:cNvPr id="2" name="Rectangle 1"/>
          <p:cNvSpPr/>
          <p:nvPr/>
        </p:nvSpPr>
        <p:spPr>
          <a:xfrm>
            <a:off x="342900" y="1017538"/>
            <a:ext cx="8553450" cy="50290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</a:pPr>
            <a:r>
              <a:rPr lang="sk-SK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Projektívna transformácia vo všeobecnom prípade môže byť rozdelená na 3 jednoduchšie transformácie, ktoré predstavujú prechody medzi jednotlivými súradnicovými systémami.</a:t>
            </a:r>
          </a:p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</a:pPr>
            <a:r>
              <a:rPr lang="sk-SK" sz="2800" b="1" u="sng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Projektívna rovnica</a:t>
            </a:r>
            <a:r>
              <a:rPr lang="sk-SK" sz="28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sk-SK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nám hovorí o tom</a:t>
            </a: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,</a:t>
            </a:r>
            <a:r>
              <a:rPr lang="sk-SK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ako sa body z trojrozmerného projektívneho priestoru premietajú do dvojrozmerného projektívneho priestoru. </a:t>
            </a:r>
          </a:p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</a:pPr>
            <a:r>
              <a:rPr lang="sk-SK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Majme bod X v priestore a chceme ho vyjadriť v súradnicovom systéme kamery, urobíme to nasledovne:</a:t>
            </a:r>
          </a:p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</a:pPr>
            <a:endParaRPr lang="sk-SK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</a:pPr>
            <a:endParaRPr lang="sk-SK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pic>
        <p:nvPicPr>
          <p:cNvPr id="2050" name="Picture 2" descr="e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5974" y="5263773"/>
            <a:ext cx="4683315" cy="872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31234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 descr="f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8350" y="176212"/>
            <a:ext cx="4800600" cy="298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666466" y="3335467"/>
            <a:ext cx="779145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X</a:t>
            </a:r>
            <a:r>
              <a:rPr lang="sk-SK" sz="2400" baseline="-25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</a:t>
            </a:r>
            <a:r>
              <a:rPr lang="sk-SK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je už bod z novými súradnicami, R je rotácia a t je posunutie kamery voči svetových súradníc. Bod X</a:t>
            </a:r>
            <a:r>
              <a:rPr lang="sk-SK" sz="2400" baseline="-25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</a:t>
            </a:r>
            <a:r>
              <a:rPr lang="sk-SK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je premietnutý na plochu </a:t>
            </a:r>
            <a:r>
              <a:rPr lang="el-G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Π</a:t>
            </a:r>
            <a:r>
              <a:rPr lang="sk-SK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ako bod </a:t>
            </a:r>
            <a:r>
              <a:rPr lang="sk-SK" sz="2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</a:t>
            </a:r>
            <a:r>
              <a:rPr lang="sk-SK" sz="2400" baseline="-25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</a:t>
            </a:r>
            <a:endParaRPr lang="sk-SK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sk-SK" sz="2400" dirty="0" smtClean="0"/>
          </a:p>
          <a:p>
            <a:endParaRPr lang="sk-SK" sz="2400" dirty="0" smtClean="0"/>
          </a:p>
          <a:p>
            <a:r>
              <a:rPr lang="sk-SK" sz="2400" dirty="0" smtClean="0"/>
              <a:t>Parametre R a t sa nazývajú </a:t>
            </a:r>
            <a:r>
              <a:rPr lang="sk-SK" sz="2400" b="1" u="sng" dirty="0" smtClean="0">
                <a:solidFill>
                  <a:srgbClr val="FFC000"/>
                </a:solidFill>
              </a:rPr>
              <a:t>vonkajšie kalibračné parametre kamery</a:t>
            </a:r>
            <a:endParaRPr lang="en-US" sz="2400" b="1" u="sng" dirty="0">
              <a:solidFill>
                <a:srgbClr val="FFC000"/>
              </a:solidFill>
            </a:endParaRPr>
          </a:p>
        </p:txBody>
      </p:sp>
      <p:pic>
        <p:nvPicPr>
          <p:cNvPr id="5" name="Picture 3" descr="e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1091" y="4636116"/>
            <a:ext cx="5890826" cy="662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6852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19076" y="846515"/>
            <a:ext cx="8620124" cy="50937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Bef>
                <a:spcPts val="1800"/>
              </a:spcBef>
              <a:buClr>
                <a:srgbClr val="FFC000"/>
              </a:buClr>
              <a:buFont typeface="Wingdings" pitchFamily="2" charset="2"/>
              <a:buChar char="§"/>
            </a:pPr>
            <a:r>
              <a:rPr lang="sk-SK" sz="2800" dirty="0" smtClean="0"/>
              <a:t>Teraz si zoberme bod </a:t>
            </a:r>
            <a:r>
              <a:rPr lang="sk-SK" sz="2800" b="1" dirty="0" smtClean="0"/>
              <a:t>U</a:t>
            </a:r>
            <a:r>
              <a:rPr lang="sk-SK" sz="2800" b="1" baseline="-25000" dirty="0" smtClean="0"/>
              <a:t>0</a:t>
            </a:r>
            <a:r>
              <a:rPr lang="sk-SK" sz="2800" dirty="0" smtClean="0"/>
              <a:t>, ktorý sa označuje ako </a:t>
            </a:r>
            <a:r>
              <a:rPr lang="sk-SK" sz="2800" b="1" u="sng" dirty="0" smtClean="0">
                <a:solidFill>
                  <a:srgbClr val="FFC000"/>
                </a:solidFill>
              </a:rPr>
              <a:t>stred premietacej roviny</a:t>
            </a:r>
            <a:r>
              <a:rPr lang="sk-SK" sz="2800" dirty="0" smtClean="0"/>
              <a:t>, jeho súradnice označme v </a:t>
            </a:r>
            <a:r>
              <a:rPr lang="sk-SK" sz="2800" dirty="0" err="1" smtClean="0"/>
              <a:t>af</a:t>
            </a:r>
            <a:r>
              <a:rPr lang="en-US" sz="2800" dirty="0" err="1" smtClean="0"/>
              <a:t>i</a:t>
            </a:r>
            <a:r>
              <a:rPr lang="sk-SK" sz="2800" dirty="0" err="1" smtClean="0"/>
              <a:t>nnom</a:t>
            </a:r>
            <a:r>
              <a:rPr lang="sk-SK" sz="2800" dirty="0" smtClean="0"/>
              <a:t> súradnicovom systéme (u</a:t>
            </a:r>
            <a:r>
              <a:rPr lang="sk-SK" sz="2800" baseline="-25000" dirty="0" smtClean="0"/>
              <a:t>0</a:t>
            </a:r>
            <a:r>
              <a:rPr lang="sk-SK" sz="2800" dirty="0" smtClean="0"/>
              <a:t>,v</a:t>
            </a:r>
            <a:r>
              <a:rPr lang="sk-SK" sz="2800" baseline="-25000" dirty="0" smtClean="0"/>
              <a:t>0</a:t>
            </a:r>
            <a:r>
              <a:rPr lang="sk-SK" sz="2800" dirty="0" smtClean="0"/>
              <a:t>,0). </a:t>
            </a:r>
          </a:p>
          <a:p>
            <a:pPr marL="285750" indent="-285750">
              <a:spcBef>
                <a:spcPts val="1800"/>
              </a:spcBef>
              <a:buClr>
                <a:srgbClr val="FFC000"/>
              </a:buClr>
              <a:buFont typeface="Wingdings" pitchFamily="2" charset="2"/>
              <a:buChar char="§"/>
            </a:pPr>
            <a:r>
              <a:rPr lang="sk-SK" sz="2800" dirty="0" smtClean="0"/>
              <a:t>jeho súradnice vieme ľahko získať </a:t>
            </a:r>
          </a:p>
          <a:p>
            <a:pPr marL="285750" indent="-285750">
              <a:spcBef>
                <a:spcPts val="1800"/>
              </a:spcBef>
              <a:buClr>
                <a:srgbClr val="FFC000"/>
              </a:buClr>
              <a:buFont typeface="Wingdings" pitchFamily="2" charset="2"/>
              <a:buChar char="§"/>
            </a:pPr>
            <a:r>
              <a:rPr lang="sk-SK" sz="2800" dirty="0" smtClean="0"/>
              <a:t>v súradnicovom systéme kamery budú (0,0,-f), potom vektor posunutia z U</a:t>
            </a:r>
            <a:r>
              <a:rPr lang="sk-SK" sz="2800" baseline="-25000" dirty="0" smtClean="0"/>
              <a:t>0</a:t>
            </a:r>
            <a:r>
              <a:rPr lang="sk-SK" sz="2800" dirty="0" smtClean="0"/>
              <a:t> do počiatku </a:t>
            </a:r>
            <a:r>
              <a:rPr lang="sk-SK" sz="2800" dirty="0" err="1" smtClean="0"/>
              <a:t>af</a:t>
            </a:r>
            <a:r>
              <a:rPr lang="en-US" sz="2800" dirty="0" err="1" smtClean="0"/>
              <a:t>i</a:t>
            </a:r>
            <a:r>
              <a:rPr lang="sk-SK" sz="2800" dirty="0" err="1" smtClean="0"/>
              <a:t>nnej</a:t>
            </a:r>
            <a:r>
              <a:rPr lang="sk-SK" sz="2800" dirty="0" smtClean="0"/>
              <a:t> súradnicovej sústavy je (-u</a:t>
            </a:r>
            <a:r>
              <a:rPr lang="sk-SK" sz="2800" baseline="-25000" dirty="0" smtClean="0"/>
              <a:t>0</a:t>
            </a:r>
            <a:r>
              <a:rPr lang="sk-SK" sz="2800" dirty="0" smtClean="0"/>
              <a:t>,-v</a:t>
            </a:r>
            <a:r>
              <a:rPr lang="sk-SK" sz="2800" baseline="-25000" dirty="0" smtClean="0"/>
              <a:t>0</a:t>
            </a:r>
            <a:r>
              <a:rPr lang="sk-SK" sz="2800" dirty="0" smtClean="0"/>
              <a:t>,0).</a:t>
            </a:r>
          </a:p>
          <a:p>
            <a:pPr marL="285750" indent="-285750">
              <a:spcBef>
                <a:spcPts val="1800"/>
              </a:spcBef>
              <a:buClr>
                <a:srgbClr val="FFC000"/>
              </a:buClr>
              <a:buFont typeface="Wingdings" pitchFamily="2" charset="2"/>
              <a:buChar char="§"/>
            </a:pPr>
            <a:r>
              <a:rPr lang="sk-SK" sz="2800" dirty="0" smtClean="0"/>
              <a:t>Keďže používame homogénne súradnice tak priemet bodu u = [U,V,W]</a:t>
            </a:r>
            <a:r>
              <a:rPr lang="sk-SK" sz="2800" baseline="30000" dirty="0" smtClean="0"/>
              <a:t>T</a:t>
            </a:r>
            <a:r>
              <a:rPr lang="sk-SK" sz="2800" dirty="0" smtClean="0"/>
              <a:t> do dvojrozmerného euklidovského priestoru bude:     u = [</a:t>
            </a:r>
            <a:r>
              <a:rPr lang="sk-SK" sz="2800" dirty="0" err="1" smtClean="0"/>
              <a:t>u,v</a:t>
            </a:r>
            <a:r>
              <a:rPr lang="sk-SK" sz="2800" dirty="0" smtClean="0"/>
              <a:t>]</a:t>
            </a:r>
            <a:r>
              <a:rPr lang="sk-SK" sz="2800" baseline="30000" dirty="0" smtClean="0"/>
              <a:t>T</a:t>
            </a:r>
            <a:r>
              <a:rPr lang="sk-SK" sz="2800" dirty="0" smtClean="0"/>
              <a:t> = [U/W,V/W]</a:t>
            </a:r>
            <a:r>
              <a:rPr lang="sk-SK" sz="2800" baseline="30000" dirty="0" smtClean="0"/>
              <a:t>T</a:t>
            </a:r>
            <a:r>
              <a:rPr lang="sk-SK" sz="2800" dirty="0" smtClean="0"/>
              <a:t>.</a:t>
            </a:r>
            <a:endParaRPr lang="sk-SK" sz="2800" dirty="0"/>
          </a:p>
        </p:txBody>
      </p:sp>
    </p:spTree>
    <p:extLst>
      <p:ext uri="{BB962C8B-B14F-4D97-AF65-F5344CB8AC3E}">
        <p14:creationId xmlns:p14="http://schemas.microsoft.com/office/powerpoint/2010/main" val="709529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476250" y="1480661"/>
            <a:ext cx="811530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Clr>
                <a:srgbClr val="FFC000"/>
              </a:buClr>
              <a:buFont typeface="Wingdings" pitchFamily="2" charset="2"/>
              <a:buChar char="§"/>
            </a:pPr>
            <a:r>
              <a:rPr lang="sk-SK" sz="2400" dirty="0" err="1" smtClean="0"/>
              <a:t>Af</a:t>
            </a:r>
            <a:r>
              <a:rPr lang="en-US" sz="2400" dirty="0" err="1" smtClean="0"/>
              <a:t>i</a:t>
            </a:r>
            <a:r>
              <a:rPr lang="sk-SK" sz="2400" dirty="0" err="1" smtClean="0"/>
              <a:t>nne</a:t>
            </a:r>
            <a:r>
              <a:rPr lang="sk-SK" sz="2400" dirty="0" smtClean="0"/>
              <a:t> transformácie</a:t>
            </a:r>
            <a:r>
              <a:rPr lang="en-US" sz="2400" dirty="0" smtClean="0"/>
              <a:t>,</a:t>
            </a:r>
            <a:r>
              <a:rPr lang="sk-SK" sz="2400" dirty="0" smtClean="0"/>
              <a:t> ktoré nám hovoria o prechode zo súradnicovej sústavy kamery do </a:t>
            </a:r>
            <a:r>
              <a:rPr lang="sk-SK" sz="2400" dirty="0" err="1" smtClean="0"/>
              <a:t>af</a:t>
            </a:r>
            <a:r>
              <a:rPr lang="en-US" sz="2400" dirty="0" err="1" smtClean="0"/>
              <a:t>i</a:t>
            </a:r>
            <a:r>
              <a:rPr lang="sk-SK" sz="2400" dirty="0" err="1" smtClean="0"/>
              <a:t>nnej</a:t>
            </a:r>
            <a:r>
              <a:rPr lang="sk-SK" sz="2400" dirty="0" smtClean="0"/>
              <a:t> súradnicovej sústavy obrazu môžeme zapísať do matice, potom bude projektívna rovnica vyzerať nasledovne:</a:t>
            </a:r>
          </a:p>
          <a:p>
            <a:pPr marL="285750" indent="-285750">
              <a:buClr>
                <a:srgbClr val="FFC000"/>
              </a:buClr>
              <a:buFont typeface="Wingdings" pitchFamily="2" charset="2"/>
              <a:buChar char="§"/>
            </a:pPr>
            <a:endParaRPr lang="sk-SK" sz="2400" dirty="0" smtClean="0"/>
          </a:p>
          <a:p>
            <a:pPr marL="285750" indent="-285750">
              <a:buClr>
                <a:srgbClr val="FFC000"/>
              </a:buClr>
              <a:buFont typeface="Wingdings" pitchFamily="2" charset="2"/>
              <a:buChar char="§"/>
            </a:pPr>
            <a:endParaRPr lang="sk-SK" sz="2400" dirty="0" smtClean="0"/>
          </a:p>
          <a:p>
            <a:pPr marL="285750" indent="-285750">
              <a:buClr>
                <a:srgbClr val="FFC000"/>
              </a:buClr>
              <a:buFont typeface="Wingdings" pitchFamily="2" charset="2"/>
              <a:buChar char="§"/>
            </a:pPr>
            <a:endParaRPr lang="sk-SK" sz="2400" dirty="0" smtClean="0"/>
          </a:p>
          <a:p>
            <a:pPr marL="285750" indent="-285750">
              <a:buClr>
                <a:srgbClr val="FFC000"/>
              </a:buClr>
              <a:buFont typeface="Wingdings" pitchFamily="2" charset="2"/>
              <a:buChar char="§"/>
            </a:pPr>
            <a:r>
              <a:rPr lang="sk-SK" sz="2400" dirty="0" smtClean="0"/>
              <a:t>Parametre a, b, c nám hovoria o škálovaní a skosení pozdĺž súradnicových osí</a:t>
            </a:r>
          </a:p>
          <a:p>
            <a:pPr marL="285750" indent="-285750">
              <a:buClr>
                <a:srgbClr val="FFC000"/>
              </a:buClr>
              <a:buFont typeface="Wingdings" pitchFamily="2" charset="2"/>
              <a:buChar char="§"/>
            </a:pPr>
            <a:r>
              <a:rPr lang="sk-SK" sz="2400" dirty="0" smtClean="0"/>
              <a:t>–u</a:t>
            </a:r>
            <a:r>
              <a:rPr lang="sk-SK" sz="2400" baseline="-25000" dirty="0" smtClean="0"/>
              <a:t>0</a:t>
            </a:r>
            <a:r>
              <a:rPr lang="sk-SK" sz="2400" dirty="0" smtClean="0"/>
              <a:t> a –v</a:t>
            </a:r>
            <a:r>
              <a:rPr lang="sk-SK" sz="2400" baseline="-25000" dirty="0" smtClean="0"/>
              <a:t>0</a:t>
            </a:r>
            <a:r>
              <a:rPr lang="sk-SK" sz="2400" dirty="0" smtClean="0"/>
              <a:t> nám hovoria o prechode od súradníc kamery k súradniciam premietania. </a:t>
            </a:r>
          </a:p>
          <a:p>
            <a:pPr marL="285750" indent="-285750">
              <a:buClr>
                <a:srgbClr val="FFC000"/>
              </a:buClr>
              <a:buFont typeface="Wingdings" pitchFamily="2" charset="2"/>
              <a:buChar char="§"/>
            </a:pPr>
            <a:r>
              <a:rPr lang="sk-SK" sz="2400" dirty="0" smtClean="0"/>
              <a:t>Všetky tieto parametre sú </a:t>
            </a:r>
            <a:r>
              <a:rPr lang="sk-SK" sz="2400" b="1" u="sng" dirty="0" smtClean="0">
                <a:solidFill>
                  <a:srgbClr val="FFC000"/>
                </a:solidFill>
              </a:rPr>
              <a:t>kalibračné parametre </a:t>
            </a:r>
            <a:r>
              <a:rPr lang="sk-SK" sz="2400" dirty="0" smtClean="0"/>
              <a:t>a získavame ich pri </a:t>
            </a:r>
            <a:r>
              <a:rPr lang="sk-SK" sz="2400" b="1" u="sng" dirty="0" smtClean="0">
                <a:solidFill>
                  <a:srgbClr val="FFC000"/>
                </a:solidFill>
              </a:rPr>
              <a:t>kalibrácii kamery</a:t>
            </a:r>
            <a:r>
              <a:rPr lang="sk-SK" sz="2400" b="1" u="sng" dirty="0" smtClean="0"/>
              <a:t>.</a:t>
            </a:r>
          </a:p>
          <a:p>
            <a:pPr>
              <a:buClr>
                <a:srgbClr val="FFC000"/>
              </a:buClr>
            </a:pPr>
            <a:endParaRPr lang="en-US" sz="2400" dirty="0"/>
          </a:p>
        </p:txBody>
      </p:sp>
      <p:pic>
        <p:nvPicPr>
          <p:cNvPr id="4" name="Picture 2" descr="e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3962" y="3050321"/>
            <a:ext cx="5898414" cy="98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54804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495298" y="1305610"/>
            <a:ext cx="8220075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k-SK" sz="2400" dirty="0"/>
              <a:t>Aby sme odstránili parameter </a:t>
            </a:r>
            <a:r>
              <a:rPr lang="sk-SK" sz="2400" dirty="0" smtClean="0"/>
              <a:t>z</a:t>
            </a:r>
            <a:r>
              <a:rPr lang="sk-SK" sz="2400" baseline="-25000" dirty="0" smtClean="0"/>
              <a:t>c</a:t>
            </a:r>
            <a:r>
              <a:rPr lang="sk-SK" sz="2400" dirty="0" smtClean="0"/>
              <a:t> </a:t>
            </a:r>
            <a:r>
              <a:rPr lang="sk-SK" sz="2400" dirty="0"/>
              <a:t>tak ním vynásobíme rovnicu, dostaneme</a:t>
            </a:r>
            <a:r>
              <a:rPr lang="sk-SK" sz="2400" dirty="0" smtClean="0"/>
              <a:t>:</a:t>
            </a:r>
          </a:p>
          <a:p>
            <a:endParaRPr lang="sk-SK" sz="2400" dirty="0"/>
          </a:p>
          <a:p>
            <a:endParaRPr lang="sk-SK" sz="2400" dirty="0" smtClean="0"/>
          </a:p>
          <a:p>
            <a:endParaRPr lang="sk-SK" sz="2400" dirty="0"/>
          </a:p>
          <a:p>
            <a:endParaRPr lang="sk-SK" sz="2400" dirty="0" smtClean="0"/>
          </a:p>
          <a:p>
            <a:endParaRPr lang="sk-SK" sz="2400" dirty="0"/>
          </a:p>
          <a:p>
            <a:endParaRPr lang="sk-SK" sz="2400" dirty="0" smtClean="0"/>
          </a:p>
          <a:p>
            <a:r>
              <a:rPr lang="sk-SK" sz="2400" b="1" dirty="0">
                <a:solidFill>
                  <a:srgbClr val="FFC000"/>
                </a:solidFill>
              </a:rPr>
              <a:t>Matica K bude kalibračná matica kamery</a:t>
            </a:r>
            <a:r>
              <a:rPr lang="sk-SK" sz="2400" dirty="0"/>
              <a:t>.</a:t>
            </a:r>
            <a:endParaRPr lang="en-US" sz="2400" dirty="0"/>
          </a:p>
          <a:p>
            <a:r>
              <a:rPr lang="sk-SK" sz="2400" dirty="0"/>
              <a:t> </a:t>
            </a:r>
            <a:endParaRPr lang="en-US" sz="2400" dirty="0"/>
          </a:p>
          <a:p>
            <a:r>
              <a:rPr lang="sk-SK" sz="2400" dirty="0"/>
              <a:t>V tejto rovnici máme dva druhy parametrov závislých na kamere a to </a:t>
            </a:r>
            <a:r>
              <a:rPr lang="sk-SK" sz="2400" b="1" u="sng" dirty="0">
                <a:solidFill>
                  <a:srgbClr val="FFC000"/>
                </a:solidFill>
              </a:rPr>
              <a:t>vonkajšie parametre </a:t>
            </a:r>
            <a:r>
              <a:rPr lang="sk-SK" sz="2400" b="1" dirty="0">
                <a:solidFill>
                  <a:srgbClr val="FFC000"/>
                </a:solidFill>
              </a:rPr>
              <a:t>a </a:t>
            </a:r>
            <a:r>
              <a:rPr lang="sk-SK" sz="2400" b="1" u="sng" dirty="0">
                <a:solidFill>
                  <a:srgbClr val="FFC000"/>
                </a:solidFill>
              </a:rPr>
              <a:t>vnútorné parametre</a:t>
            </a:r>
            <a:r>
              <a:rPr lang="sk-SK" sz="2400" dirty="0"/>
              <a:t>, vonkajšie parametre sú pozícia kamery v svetových súradniciach </a:t>
            </a:r>
            <a:r>
              <a:rPr lang="sk-SK" sz="2400" dirty="0" smtClean="0"/>
              <a:t>sú </a:t>
            </a:r>
            <a:r>
              <a:rPr lang="sk-SK" sz="2400" dirty="0"/>
              <a:t>to 3 rotácie R a 3 translácie t. </a:t>
            </a:r>
            <a:endParaRPr lang="en-US" sz="2400" dirty="0"/>
          </a:p>
        </p:txBody>
      </p:sp>
      <p:pic>
        <p:nvPicPr>
          <p:cNvPr id="5122" name="Picture 2" descr="e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299" y="2428875"/>
            <a:ext cx="7553325" cy="1842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67878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e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283" y="1576315"/>
            <a:ext cx="5622633" cy="866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icture 3" descr="e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257" y="3198408"/>
            <a:ext cx="8150469" cy="98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807916" y="613617"/>
            <a:ext cx="8239125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k-SK" sz="2000" dirty="0" smtClean="0"/>
              <a:t>Uvažujme, </a:t>
            </a:r>
            <a:r>
              <a:rPr lang="sk-SK" sz="2000" dirty="0"/>
              <a:t>že súradnicový systém kamery je totožný zo súradnicovým systémom sveta, potom dostávame</a:t>
            </a:r>
            <a:r>
              <a:rPr lang="sk-SK" sz="2000" dirty="0" smtClean="0"/>
              <a:t>:</a:t>
            </a:r>
          </a:p>
          <a:p>
            <a:endParaRPr lang="sk-SK" sz="2000" dirty="0"/>
          </a:p>
          <a:p>
            <a:endParaRPr lang="sk-SK" sz="2000" dirty="0" smtClean="0"/>
          </a:p>
          <a:p>
            <a:endParaRPr lang="sk-SK" sz="2000" dirty="0"/>
          </a:p>
          <a:p>
            <a:endParaRPr lang="sk-SK" sz="2000" dirty="0" smtClean="0"/>
          </a:p>
          <a:p>
            <a:endParaRPr lang="sk-SK" sz="2000" dirty="0"/>
          </a:p>
          <a:p>
            <a:r>
              <a:rPr lang="sk-SK" sz="2000" dirty="0"/>
              <a:t>Potom pre u a v po rozpísaní dostávame rovnice</a:t>
            </a:r>
            <a:r>
              <a:rPr lang="sk-SK" sz="2000" dirty="0" smtClean="0"/>
              <a:t>:</a:t>
            </a:r>
          </a:p>
          <a:p>
            <a:endParaRPr lang="sk-SK" sz="2000" dirty="0"/>
          </a:p>
          <a:p>
            <a:endParaRPr lang="sk-SK" sz="2000" dirty="0" smtClean="0"/>
          </a:p>
          <a:p>
            <a:endParaRPr lang="sk-SK" sz="2000" dirty="0"/>
          </a:p>
          <a:p>
            <a:endParaRPr lang="sk-SK" sz="2000" dirty="0" smtClean="0"/>
          </a:p>
          <a:p>
            <a:r>
              <a:rPr lang="sk-SK" sz="2000" dirty="0"/>
              <a:t>Týmto dostávame vnútorné parametre kamery a sú nimi: </a:t>
            </a:r>
            <a:endParaRPr lang="en-US" sz="2000" dirty="0"/>
          </a:p>
          <a:p>
            <a:pPr lvl="0"/>
            <a:r>
              <a:rPr lang="el-GR" sz="2000" dirty="0" smtClean="0"/>
              <a:t>α</a:t>
            </a:r>
            <a:r>
              <a:rPr lang="sk-SK" sz="2000" baseline="-25000" dirty="0" smtClean="0"/>
              <a:t>u</a:t>
            </a:r>
            <a:r>
              <a:rPr lang="sk-SK" sz="2000" dirty="0"/>
              <a:t>: hovorí o škálovaní v smere u</a:t>
            </a:r>
            <a:endParaRPr lang="en-US" sz="2000" dirty="0"/>
          </a:p>
          <a:p>
            <a:pPr lvl="0"/>
            <a:r>
              <a:rPr lang="el-GR" sz="2000" dirty="0" smtClean="0"/>
              <a:t>α</a:t>
            </a:r>
            <a:r>
              <a:rPr lang="sk-SK" sz="2000" baseline="-25000" dirty="0" smtClean="0"/>
              <a:t>shear</a:t>
            </a:r>
            <a:r>
              <a:rPr lang="sk-SK" sz="2000" dirty="0" smtClean="0"/>
              <a:t> </a:t>
            </a:r>
            <a:r>
              <a:rPr lang="sk-SK" sz="2000" dirty="0"/>
              <a:t>: hovorí o skosení v smere v</a:t>
            </a:r>
            <a:endParaRPr lang="en-US" sz="2000" dirty="0"/>
          </a:p>
          <a:p>
            <a:pPr lvl="0"/>
            <a:r>
              <a:rPr lang="el-GR" sz="2000" dirty="0" smtClean="0"/>
              <a:t>α</a:t>
            </a:r>
            <a:r>
              <a:rPr lang="sk-SK" sz="2000" baseline="-25000" dirty="0" smtClean="0"/>
              <a:t>v</a:t>
            </a:r>
            <a:r>
              <a:rPr lang="sk-SK" sz="2000" dirty="0" smtClean="0"/>
              <a:t> </a:t>
            </a:r>
            <a:r>
              <a:rPr lang="sk-SK" sz="2000" dirty="0"/>
              <a:t>: hovorí o škálovaní v smere v</a:t>
            </a:r>
            <a:endParaRPr lang="en-US" sz="2000" dirty="0"/>
          </a:p>
          <a:p>
            <a:pPr lvl="0"/>
            <a:r>
              <a:rPr lang="sk-SK" sz="2000" dirty="0" smtClean="0"/>
              <a:t>u</a:t>
            </a:r>
            <a:r>
              <a:rPr lang="sk-SK" sz="2000" baseline="-25000" dirty="0" smtClean="0"/>
              <a:t>0</a:t>
            </a:r>
            <a:endParaRPr lang="en-US" sz="2000" baseline="-25000" dirty="0"/>
          </a:p>
          <a:p>
            <a:pPr lvl="0"/>
            <a:r>
              <a:rPr lang="sk-SK" sz="2000" dirty="0" smtClean="0"/>
              <a:t>v</a:t>
            </a:r>
            <a:r>
              <a:rPr lang="sk-SK" sz="2000" baseline="-25000" dirty="0" smtClean="0"/>
              <a:t>0</a:t>
            </a:r>
            <a:endParaRPr lang="en-US" sz="2000" baseline="-25000" dirty="0"/>
          </a:p>
        </p:txBody>
      </p:sp>
    </p:spTree>
    <p:extLst>
      <p:ext uri="{BB962C8B-B14F-4D97-AF65-F5344CB8AC3E}">
        <p14:creationId xmlns:p14="http://schemas.microsoft.com/office/powerpoint/2010/main" val="2782725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447675" y="1794986"/>
            <a:ext cx="824865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k-SK" sz="2400" dirty="0"/>
              <a:t>Teraz si zoberme rovnicu 9.6, pracujeme v homogénnych súradniciach tak súradnice bodu Xw budú (</a:t>
            </a:r>
            <a:r>
              <a:rPr lang="sk-SK" sz="2400" dirty="0" smtClean="0"/>
              <a:t>x</a:t>
            </a:r>
            <a:r>
              <a:rPr lang="sk-SK" sz="2400" baseline="-25000" dirty="0" smtClean="0"/>
              <a:t>w</a:t>
            </a:r>
            <a:r>
              <a:rPr lang="sk-SK" sz="2400" dirty="0" smtClean="0"/>
              <a:t>,y</a:t>
            </a:r>
            <a:r>
              <a:rPr lang="sk-SK" sz="2400" baseline="-25000" dirty="0" smtClean="0"/>
              <a:t>w</a:t>
            </a:r>
            <a:r>
              <a:rPr lang="sk-SK" sz="2400" dirty="0" smtClean="0"/>
              <a:t>,z</a:t>
            </a:r>
            <a:r>
              <a:rPr lang="sk-SK" sz="2400" baseline="-25000" dirty="0" smtClean="0"/>
              <a:t>w</a:t>
            </a:r>
            <a:r>
              <a:rPr lang="sk-SK" sz="2400" dirty="0" smtClean="0"/>
              <a:t>,1</a:t>
            </a:r>
            <a:r>
              <a:rPr lang="sk-SK" sz="2400" dirty="0"/>
              <a:t>), potom </a:t>
            </a:r>
            <a:r>
              <a:rPr lang="sk-SK" sz="2400" dirty="0" smtClean="0"/>
              <a:t>všetko vynásobíme a</a:t>
            </a:r>
            <a:r>
              <a:rPr lang="sk-SK" sz="2400" dirty="0"/>
              <a:t> dostaneme </a:t>
            </a:r>
            <a:r>
              <a:rPr lang="sk-SK" sz="2400" dirty="0" smtClean="0"/>
              <a:t>rovnicu:</a:t>
            </a:r>
          </a:p>
          <a:p>
            <a:endParaRPr lang="sk-SK" sz="2400" dirty="0"/>
          </a:p>
          <a:p>
            <a:endParaRPr lang="sk-SK" sz="2400" dirty="0" smtClean="0"/>
          </a:p>
          <a:p>
            <a:endParaRPr lang="sk-SK" sz="2400" dirty="0"/>
          </a:p>
          <a:p>
            <a:r>
              <a:rPr lang="sk-SK" sz="2400" dirty="0"/>
              <a:t>Matica M sa nazýva </a:t>
            </a:r>
            <a:r>
              <a:rPr lang="sk-SK" sz="2400" dirty="0">
                <a:solidFill>
                  <a:srgbClr val="FFC000"/>
                </a:solidFill>
              </a:rPr>
              <a:t>projekčná matica</a:t>
            </a:r>
            <a:r>
              <a:rPr lang="sk-SK" sz="2400" dirty="0"/>
              <a:t>.</a:t>
            </a:r>
            <a:endParaRPr lang="en-US" sz="2400" dirty="0"/>
          </a:p>
          <a:p>
            <a:endParaRPr lang="en-US" sz="2400" dirty="0"/>
          </a:p>
        </p:txBody>
      </p:sp>
      <p:pic>
        <p:nvPicPr>
          <p:cNvPr id="7170" name="Picture 2" descr="e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4473" y="3051076"/>
            <a:ext cx="5953125" cy="847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13661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>
                <a:effectLst/>
              </a:rPr>
              <a:t>Kalibrácia </a:t>
            </a:r>
            <a:r>
              <a:rPr lang="sk-SK" dirty="0">
                <a:effectLst/>
              </a:rPr>
              <a:t>kamery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299545" y="1655408"/>
            <a:ext cx="8544911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k-SK" sz="2800" dirty="0" smtClean="0"/>
              <a:t>Pri kalibrácii kamery môžeme buď vychádzať zo </a:t>
            </a:r>
            <a:r>
              <a:rPr lang="sk-SK" sz="2800" u="sng" dirty="0" smtClean="0"/>
              <a:t>známej scény</a:t>
            </a:r>
            <a:r>
              <a:rPr lang="sk-SK" sz="2800" dirty="0" smtClean="0"/>
              <a:t> alebo z </a:t>
            </a:r>
            <a:r>
              <a:rPr lang="sk-SK" sz="2800" u="sng" dirty="0" smtClean="0"/>
              <a:t>neznámej scény</a:t>
            </a:r>
            <a:r>
              <a:rPr lang="sk-SK" sz="2800" dirty="0" smtClean="0"/>
              <a:t>. </a:t>
            </a:r>
          </a:p>
          <a:p>
            <a:endParaRPr lang="sk-SK" sz="2800" dirty="0" smtClean="0"/>
          </a:p>
          <a:p>
            <a:r>
              <a:rPr lang="sk-SK" sz="2800" dirty="0" smtClean="0"/>
              <a:t>Pri </a:t>
            </a:r>
            <a:r>
              <a:rPr lang="sk-SK" sz="2800" b="1" u="sng" dirty="0" smtClean="0"/>
              <a:t>neznámej scéne</a:t>
            </a:r>
            <a:r>
              <a:rPr lang="sk-SK" sz="2800" u="sng" dirty="0" smtClean="0"/>
              <a:t> ak poznáme parametre pohybu kamery </a:t>
            </a:r>
            <a:r>
              <a:rPr lang="sk-SK" sz="2800" dirty="0" smtClean="0"/>
              <a:t>tak táto operácie je jednoduchá, zredukuje sa nám na nájdenie obrazu bodov vo viacerých obrázkoch. </a:t>
            </a:r>
          </a:p>
          <a:p>
            <a:endParaRPr lang="sk-SK" sz="2800" dirty="0" smtClean="0"/>
          </a:p>
          <a:p>
            <a:r>
              <a:rPr lang="sk-SK" sz="2800" dirty="0" smtClean="0"/>
              <a:t>Ak </a:t>
            </a:r>
            <a:r>
              <a:rPr lang="sk-SK" sz="2800" u="sng" dirty="0" smtClean="0"/>
              <a:t>nepoznáme parametre kamery </a:t>
            </a:r>
            <a:r>
              <a:rPr lang="sk-SK" sz="2800" dirty="0" smtClean="0"/>
              <a:t>tak je toto komplikovaná úloha a nevieme scénu jednoznačne zrekonštruovať z jedného obrázku, potrebujeme aspoň 3 pohľady na scénu.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720411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18772" y="837356"/>
            <a:ext cx="8324193" cy="33547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k-SK" sz="2800" dirty="0" smtClean="0"/>
              <a:t>Pri </a:t>
            </a:r>
            <a:r>
              <a:rPr lang="sk-SK" sz="2800" b="1" u="sng" dirty="0" smtClean="0"/>
              <a:t>známej scéne</a:t>
            </a:r>
            <a:r>
              <a:rPr lang="sk-SK" sz="2800" u="sng" dirty="0" smtClean="0"/>
              <a:t> </a:t>
            </a:r>
            <a:r>
              <a:rPr lang="sk-SK" sz="2800" dirty="0" smtClean="0"/>
              <a:t>vieme parametre kamery získať priamo zo scény a kamera sa môže sama </a:t>
            </a:r>
            <a:r>
              <a:rPr lang="sk-SK" sz="2800" b="1" dirty="0" err="1" smtClean="0">
                <a:solidFill>
                  <a:srgbClr val="FFC000"/>
                </a:solidFill>
              </a:rPr>
              <a:t>nakalibrovať</a:t>
            </a:r>
            <a:r>
              <a:rPr lang="sk-SK" sz="2800" dirty="0" smtClean="0"/>
              <a:t>.</a:t>
            </a:r>
          </a:p>
          <a:p>
            <a:r>
              <a:rPr lang="sk-SK" sz="2800" dirty="0" smtClean="0"/>
              <a:t> </a:t>
            </a:r>
          </a:p>
          <a:p>
            <a:r>
              <a:rPr lang="sk-SK" sz="2800" dirty="0" smtClean="0"/>
              <a:t>Bod sa premieta na rovinu nasledovne:</a:t>
            </a:r>
          </a:p>
          <a:p>
            <a:endParaRPr lang="sk-SK" sz="2400" dirty="0" smtClean="0"/>
          </a:p>
          <a:p>
            <a:endParaRPr lang="sk-SK" sz="2400" dirty="0" smtClean="0"/>
          </a:p>
          <a:p>
            <a:endParaRPr lang="sk-SK" sz="2400" dirty="0" smtClean="0"/>
          </a:p>
          <a:p>
            <a:r>
              <a:rPr lang="sk-SK" sz="2800" dirty="0" smtClean="0"/>
              <a:t>Rozpíšme si projekčnú rovnicu nasledovne:</a:t>
            </a:r>
            <a:endParaRPr lang="sk-SK" sz="2800" dirty="0"/>
          </a:p>
        </p:txBody>
      </p:sp>
      <p:pic>
        <p:nvPicPr>
          <p:cNvPr id="102402" name="Picture 2" descr="e9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7061" y="2653238"/>
            <a:ext cx="4859064" cy="8711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4" name="Picture 2" descr="e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7180" y="4210050"/>
            <a:ext cx="5838825" cy="2486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60091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447675" y="1542187"/>
            <a:ext cx="8437018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k-SK" sz="2800" dirty="0" smtClean="0"/>
              <a:t>máme </a:t>
            </a:r>
            <a:r>
              <a:rPr lang="sk-SK" sz="2800" dirty="0"/>
              <a:t>2 </a:t>
            </a:r>
            <a:r>
              <a:rPr lang="sk-SK" sz="2800" dirty="0" smtClean="0"/>
              <a:t>rovnice, každá s 12 neznámymi (x, y, z, </a:t>
            </a:r>
            <a:r>
              <a:rPr lang="sk-SK" sz="2800" dirty="0" err="1" smtClean="0"/>
              <a:t>m-ka</a:t>
            </a:r>
            <a:r>
              <a:rPr lang="sk-SK" sz="2800" dirty="0" smtClean="0"/>
              <a:t>, u, v), to je 24 neznámych pre každý jeden bod. </a:t>
            </a:r>
          </a:p>
          <a:p>
            <a:r>
              <a:rPr lang="sk-SK" sz="2800" dirty="0" smtClean="0"/>
              <a:t>Ak je k dispozícii </a:t>
            </a:r>
            <a:r>
              <a:rPr lang="sk-SK" sz="2800" i="1" dirty="0" smtClean="0"/>
              <a:t>n</a:t>
            </a:r>
            <a:r>
              <a:rPr lang="sk-SK" sz="2800" dirty="0" smtClean="0"/>
              <a:t> takých bodov dostaneme maticu tvaru </a:t>
            </a:r>
            <a:r>
              <a:rPr lang="en-US" sz="2800" dirty="0" smtClean="0"/>
              <a:t>[</a:t>
            </a:r>
            <a:r>
              <a:rPr lang="sk-SK" sz="2800" dirty="0" smtClean="0"/>
              <a:t>2</a:t>
            </a:r>
            <a:r>
              <a:rPr lang="sk-SK" sz="2800" i="1" dirty="0" smtClean="0"/>
              <a:t>n</a:t>
            </a:r>
            <a:r>
              <a:rPr lang="sk-SK" sz="2800" dirty="0" smtClean="0"/>
              <a:t> x 12</a:t>
            </a:r>
            <a:r>
              <a:rPr lang="en-US" sz="2800" dirty="0"/>
              <a:t>]</a:t>
            </a:r>
            <a:endParaRPr lang="sk-SK" sz="2800" dirty="0" smtClean="0"/>
          </a:p>
          <a:p>
            <a:endParaRPr lang="sk-SK" sz="2400" dirty="0"/>
          </a:p>
          <a:p>
            <a:endParaRPr lang="sk-SK" sz="2400" dirty="0" smtClean="0"/>
          </a:p>
          <a:p>
            <a:endParaRPr lang="sk-SK" sz="2400" dirty="0"/>
          </a:p>
          <a:p>
            <a:endParaRPr lang="sk-SK" sz="2400" dirty="0" smtClean="0"/>
          </a:p>
          <a:p>
            <a:endParaRPr lang="sk-SK" sz="2400" dirty="0"/>
          </a:p>
          <a:p>
            <a:r>
              <a:rPr lang="sk-SK" sz="2400" dirty="0" smtClean="0"/>
              <a:t>Matica M ma iba 11 neznámych parametrov</a:t>
            </a:r>
          </a:p>
          <a:p>
            <a:r>
              <a:rPr lang="sk-SK" sz="2800" dirty="0"/>
              <a:t>Na to aby sme teda vyriešili tento systém rovníc teda potrebujeme aspoň 6 korešpondujúcich bodov.</a:t>
            </a:r>
            <a:endParaRPr lang="en-US" sz="2800" dirty="0"/>
          </a:p>
          <a:p>
            <a:endParaRPr lang="en-US" dirty="0"/>
          </a:p>
        </p:txBody>
      </p:sp>
      <p:pic>
        <p:nvPicPr>
          <p:cNvPr id="9218" name="Picture 2" descr="e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4961" y="3560772"/>
            <a:ext cx="5953125" cy="1133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95907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/>
          <a:p>
            <a:pPr eaLnBrk="1" hangingPunct="1"/>
            <a:r>
              <a:rPr lang="en-US" smtClean="0"/>
              <a:t>Epipolar geometry</a:t>
            </a:r>
            <a:br>
              <a:rPr lang="en-US" smtClean="0"/>
            </a:br>
            <a:endParaRPr lang="en-US" smtClean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endParaRPr lang="sk-SK" smtClean="0"/>
          </a:p>
        </p:txBody>
      </p:sp>
    </p:spTree>
    <p:extLst>
      <p:ext uri="{BB962C8B-B14F-4D97-AF65-F5344CB8AC3E}">
        <p14:creationId xmlns:p14="http://schemas.microsoft.com/office/powerpoint/2010/main" val="2560360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2"/>
          <p:cNvSpPr txBox="1">
            <a:spLocks noChangeArrowheads="1"/>
          </p:cNvSpPr>
          <p:nvPr/>
        </p:nvSpPr>
        <p:spPr bwMode="auto">
          <a:xfrm>
            <a:off x="609600" y="1066800"/>
            <a:ext cx="8412163" cy="1431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495300" indent="-4953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buFontTx/>
              <a:buAutoNum type="romanLcParenBoth"/>
            </a:pPr>
            <a:r>
              <a:rPr lang="en-US" sz="2000" b="1">
                <a:latin typeface="Arial" charset="0"/>
              </a:rPr>
              <a:t>Correspondence geometry: </a:t>
            </a:r>
            <a:r>
              <a:rPr lang="en-US" sz="2000">
                <a:latin typeface="Arial" charset="0"/>
              </a:rPr>
              <a:t>Given an image point </a:t>
            </a:r>
            <a:r>
              <a:rPr lang="en-US"/>
              <a:t>x</a:t>
            </a:r>
            <a:r>
              <a:rPr lang="en-US" sz="2000">
                <a:latin typeface="Arial" charset="0"/>
              </a:rPr>
              <a:t> in the first view, how does this constrain the position of the corresponding point </a:t>
            </a:r>
            <a:r>
              <a:rPr lang="en-US"/>
              <a:t>x’</a:t>
            </a:r>
            <a:r>
              <a:rPr lang="en-US" sz="2000">
                <a:latin typeface="Arial" charset="0"/>
              </a:rPr>
              <a:t> in the second image?</a:t>
            </a:r>
          </a:p>
          <a:p>
            <a:pPr eaLnBrk="1" hangingPunct="1">
              <a:buFontTx/>
              <a:buAutoNum type="romanLcParenBoth"/>
            </a:pPr>
            <a:endParaRPr lang="en-US" sz="2000">
              <a:latin typeface="Arial" charset="0"/>
            </a:endParaRPr>
          </a:p>
        </p:txBody>
      </p:sp>
      <p:sp>
        <p:nvSpPr>
          <p:cNvPr id="3075" name="Text Box 3"/>
          <p:cNvSpPr txBox="1">
            <a:spLocks noChangeArrowheads="1"/>
          </p:cNvSpPr>
          <p:nvPr/>
        </p:nvSpPr>
        <p:spPr bwMode="auto">
          <a:xfrm>
            <a:off x="609600" y="2362200"/>
            <a:ext cx="7431088" cy="1920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495300" indent="-4953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buFontTx/>
              <a:buAutoNum type="romanLcParenBoth" startAt="2"/>
            </a:pPr>
            <a:r>
              <a:rPr lang="en-US" sz="2000" b="1">
                <a:latin typeface="Arial" charset="0"/>
              </a:rPr>
              <a:t>Camera geometry (motion): </a:t>
            </a:r>
            <a:r>
              <a:rPr lang="en-US" sz="2000">
                <a:latin typeface="Arial" charset="0"/>
              </a:rPr>
              <a:t>Given a set of corresponding image points {x</a:t>
            </a:r>
            <a:r>
              <a:rPr lang="en-US" sz="2000" baseline="-25000">
                <a:latin typeface="Arial" charset="0"/>
              </a:rPr>
              <a:t>i </a:t>
            </a:r>
            <a:r>
              <a:rPr lang="en-US" sz="2000">
                <a:latin typeface="Arial" charset="0"/>
                <a:cs typeface="Arial" charset="0"/>
              </a:rPr>
              <a:t>↔x’</a:t>
            </a:r>
            <a:r>
              <a:rPr lang="en-US" sz="2000" baseline="-25000">
                <a:latin typeface="Arial" charset="0"/>
                <a:cs typeface="Arial" charset="0"/>
              </a:rPr>
              <a:t>i</a:t>
            </a:r>
            <a:r>
              <a:rPr lang="en-US" sz="2000">
                <a:latin typeface="Arial" charset="0"/>
                <a:cs typeface="Arial" charset="0"/>
              </a:rPr>
              <a:t>}, i=1,…,n, what are the cameras P and P’ for the two views? Or what is the geometric transformation between the views?</a:t>
            </a:r>
          </a:p>
          <a:p>
            <a:pPr eaLnBrk="1" hangingPunct="1"/>
            <a:endParaRPr lang="en-US" sz="2000">
              <a:latin typeface="Arial" charset="0"/>
              <a:cs typeface="Arial" charset="0"/>
            </a:endParaRPr>
          </a:p>
          <a:p>
            <a:pPr eaLnBrk="1" hangingPunct="1">
              <a:buFontTx/>
              <a:buAutoNum type="romanLcParenBoth"/>
            </a:pPr>
            <a:endParaRPr lang="en-US" sz="2000">
              <a:latin typeface="Arial" charset="0"/>
            </a:endParaRPr>
          </a:p>
        </p:txBody>
      </p:sp>
      <p:sp>
        <p:nvSpPr>
          <p:cNvPr id="3076" name="Text Box 4"/>
          <p:cNvSpPr txBox="1">
            <a:spLocks noChangeArrowheads="1"/>
          </p:cNvSpPr>
          <p:nvPr/>
        </p:nvSpPr>
        <p:spPr bwMode="auto">
          <a:xfrm>
            <a:off x="762000" y="3962400"/>
            <a:ext cx="7431088" cy="1311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495300" indent="-4953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sz="2000" b="1">
                <a:latin typeface="Arial" charset="0"/>
              </a:rPr>
              <a:t>(iii)	Scene geometry (structure): </a:t>
            </a:r>
            <a:r>
              <a:rPr lang="en-US" sz="2000">
                <a:latin typeface="Arial" charset="0"/>
              </a:rPr>
              <a:t>Given corresponding image points x</a:t>
            </a:r>
            <a:r>
              <a:rPr lang="en-US" sz="2000" baseline="-25000">
                <a:latin typeface="Arial" charset="0"/>
              </a:rPr>
              <a:t>i </a:t>
            </a:r>
            <a:r>
              <a:rPr lang="en-US" sz="2000">
                <a:latin typeface="Arial" charset="0"/>
                <a:cs typeface="Arial" charset="0"/>
              </a:rPr>
              <a:t>↔x’</a:t>
            </a:r>
            <a:r>
              <a:rPr lang="en-US" sz="2000" baseline="-25000">
                <a:latin typeface="Arial" charset="0"/>
                <a:cs typeface="Arial" charset="0"/>
              </a:rPr>
              <a:t>i</a:t>
            </a:r>
            <a:r>
              <a:rPr lang="en-US" sz="2000">
                <a:latin typeface="Arial" charset="0"/>
                <a:cs typeface="Arial" charset="0"/>
              </a:rPr>
              <a:t>  and cameras P, P’, what is the position of the point X in space?</a:t>
            </a:r>
          </a:p>
          <a:p>
            <a:pPr eaLnBrk="1" hangingPunct="1">
              <a:buFontTx/>
              <a:buAutoNum type="romanLcParenBoth"/>
            </a:pPr>
            <a:endParaRPr lang="en-US" sz="2000">
              <a:latin typeface="Arial" charset="0"/>
            </a:endParaRPr>
          </a:p>
        </p:txBody>
      </p:sp>
      <p:sp>
        <p:nvSpPr>
          <p:cNvPr id="3077" name="Text Box 5"/>
          <p:cNvSpPr txBox="1">
            <a:spLocks noChangeArrowheads="1"/>
          </p:cNvSpPr>
          <p:nvPr/>
        </p:nvSpPr>
        <p:spPr bwMode="auto">
          <a:xfrm>
            <a:off x="1881188" y="450850"/>
            <a:ext cx="7262812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sz="2800" b="1">
                <a:latin typeface="Arial" charset="0"/>
              </a:rPr>
              <a:t>Three questions:</a:t>
            </a:r>
          </a:p>
        </p:txBody>
      </p:sp>
    </p:spTree>
    <p:extLst>
      <p:ext uri="{BB962C8B-B14F-4D97-AF65-F5344CB8AC3E}">
        <p14:creationId xmlns:p14="http://schemas.microsoft.com/office/powerpoint/2010/main" val="17215050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4" grpId="0" autoUpdateAnimBg="0"/>
      <p:bldP spid="3075" grpId="0" autoUpdateAnimBg="0"/>
      <p:bldP spid="3076" grpId="0" autoUpdateAnimBg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Box 2"/>
          <p:cNvSpPr txBox="1">
            <a:spLocks noChangeArrowheads="1"/>
          </p:cNvSpPr>
          <p:nvPr/>
        </p:nvSpPr>
        <p:spPr bwMode="auto">
          <a:xfrm>
            <a:off x="1881188" y="450850"/>
            <a:ext cx="7262812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sz="2800" b="1">
                <a:latin typeface="Arial" charset="0"/>
              </a:rPr>
              <a:t>The epipolar geometry</a:t>
            </a:r>
          </a:p>
        </p:txBody>
      </p:sp>
      <p:pic>
        <p:nvPicPr>
          <p:cNvPr id="4099" name="Picture 3" descr="fig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1635" y="1733550"/>
            <a:ext cx="4562475" cy="3752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00" name="Text Box 4"/>
          <p:cNvSpPr txBox="1">
            <a:spLocks noChangeArrowheads="1"/>
          </p:cNvSpPr>
          <p:nvPr/>
        </p:nvSpPr>
        <p:spPr bwMode="auto">
          <a:xfrm>
            <a:off x="3516313" y="5719763"/>
            <a:ext cx="38719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495300" indent="-4953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/>
              <a:t>C,C’,x,x’</a:t>
            </a:r>
            <a:r>
              <a:rPr lang="en-US" sz="2000">
                <a:latin typeface="Arial" charset="0"/>
              </a:rPr>
              <a:t> and </a:t>
            </a:r>
            <a:r>
              <a:rPr lang="en-US"/>
              <a:t>X</a:t>
            </a:r>
            <a:r>
              <a:rPr lang="en-US" sz="2000">
                <a:latin typeface="Arial" charset="0"/>
              </a:rPr>
              <a:t> are coplanar</a:t>
            </a:r>
          </a:p>
        </p:txBody>
      </p:sp>
    </p:spTree>
    <p:extLst>
      <p:ext uri="{BB962C8B-B14F-4D97-AF65-F5344CB8AC3E}">
        <p14:creationId xmlns:p14="http://schemas.microsoft.com/office/powerpoint/2010/main" val="2325730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32" t="34031" r="19186" b="15400"/>
          <a:stretch/>
        </p:blipFill>
        <p:spPr bwMode="auto">
          <a:xfrm>
            <a:off x="967563" y="2978419"/>
            <a:ext cx="7900557" cy="37095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26" t="21602" r="27791" b="20310"/>
          <a:stretch/>
        </p:blipFill>
        <p:spPr bwMode="auto">
          <a:xfrm>
            <a:off x="170687" y="116958"/>
            <a:ext cx="4007907" cy="30897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212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80484" y="1679944"/>
            <a:ext cx="7708604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Clr>
                <a:srgbClr val="FFC000"/>
              </a:buClr>
              <a:buFont typeface="Wingdings" pitchFamily="2" charset="2"/>
              <a:buChar char="§"/>
            </a:pPr>
            <a:r>
              <a:rPr lang="sk-SK" sz="2800" dirty="0" smtClean="0"/>
              <a:t>Kamery sa nachádzajú „vedľa seba“ </a:t>
            </a:r>
          </a:p>
          <a:p>
            <a:pPr marL="285750" indent="-285750">
              <a:buClr>
                <a:srgbClr val="FFC000"/>
              </a:buClr>
              <a:buFont typeface="Wingdings" pitchFamily="2" charset="2"/>
              <a:buChar char="§"/>
            </a:pPr>
            <a:r>
              <a:rPr lang="sk-SK" sz="2800" dirty="0" smtClean="0"/>
              <a:t>Priemetne ležia v jednej rovine </a:t>
            </a:r>
          </a:p>
          <a:p>
            <a:pPr marL="285750" indent="-285750">
              <a:buClr>
                <a:srgbClr val="FFC000"/>
              </a:buClr>
              <a:buFont typeface="Wingdings" pitchFamily="2" charset="2"/>
              <a:buChar char="§"/>
            </a:pPr>
            <a:r>
              <a:rPr lang="sk-SK" sz="2800" dirty="0" smtClean="0"/>
              <a:t>Základňa je rovnobežná s horizontálnou súradnicovou osou súradnicových systémov kamier </a:t>
            </a:r>
          </a:p>
          <a:p>
            <a:pPr marL="285750" indent="-285750">
              <a:buClr>
                <a:srgbClr val="FFC000"/>
              </a:buClr>
              <a:buFont typeface="Wingdings" pitchFamily="2" charset="2"/>
              <a:buChar char="§"/>
            </a:pPr>
            <a:r>
              <a:rPr lang="sk-SK" sz="2800" dirty="0" smtClean="0"/>
              <a:t>Rovnobežné optické osi </a:t>
            </a:r>
          </a:p>
          <a:p>
            <a:pPr marL="285750" indent="-285750">
              <a:buClr>
                <a:srgbClr val="FFC000"/>
              </a:buClr>
              <a:buFont typeface="Wingdings" pitchFamily="2" charset="2"/>
              <a:buChar char="§"/>
            </a:pPr>
            <a:r>
              <a:rPr lang="sk-SK" sz="2800" dirty="0" err="1" smtClean="0"/>
              <a:t>Epipóly</a:t>
            </a:r>
            <a:r>
              <a:rPr lang="sk-SK" sz="2800" dirty="0" smtClean="0"/>
              <a:t> sa nepretínajú </a:t>
            </a:r>
            <a:endParaRPr lang="sk-SK" sz="2800" dirty="0"/>
          </a:p>
        </p:txBody>
      </p:sp>
      <p:sp>
        <p:nvSpPr>
          <p:cNvPr id="3" name="Rectangle 2"/>
          <p:cNvSpPr/>
          <p:nvPr/>
        </p:nvSpPr>
        <p:spPr>
          <a:xfrm>
            <a:off x="2081366" y="501134"/>
            <a:ext cx="4470904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sk-SK" sz="4400" b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Kanonické stereo </a:t>
            </a: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9148" y="4500563"/>
            <a:ext cx="6391275" cy="2143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65669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751" y="245989"/>
            <a:ext cx="5562600" cy="4048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1"/>
          <p:cNvSpPr/>
          <p:nvPr/>
        </p:nvSpPr>
        <p:spPr>
          <a:xfrm>
            <a:off x="631751" y="4437400"/>
            <a:ext cx="642826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k-SK" sz="2000" b="1" dirty="0"/>
              <a:t>Poznáme </a:t>
            </a:r>
            <a:endParaRPr lang="sk-SK" sz="2000" dirty="0"/>
          </a:p>
          <a:p>
            <a:r>
              <a:rPr lang="sk-SK" sz="2000" dirty="0"/>
              <a:t>2h –vzdialenosť medzi </a:t>
            </a:r>
            <a:r>
              <a:rPr lang="sk-SK" sz="2000" dirty="0" smtClean="0"/>
              <a:t>kamerami, pozícia </a:t>
            </a:r>
            <a:r>
              <a:rPr lang="sk-SK" sz="2000" dirty="0"/>
              <a:t>ohnísk </a:t>
            </a:r>
          </a:p>
          <a:p>
            <a:r>
              <a:rPr lang="sk-SK" sz="2000" dirty="0"/>
              <a:t>f – ohnisková vzdialenosť </a:t>
            </a:r>
          </a:p>
          <a:p>
            <a:r>
              <a:rPr lang="sk-SK" sz="2000" dirty="0" err="1"/>
              <a:t>Pl,Pr</a:t>
            </a:r>
            <a:r>
              <a:rPr lang="sk-SK" sz="2000" dirty="0"/>
              <a:t> - priemety bodu P </a:t>
            </a:r>
          </a:p>
          <a:p>
            <a:r>
              <a:rPr lang="sk-SK" sz="2000" b="1" dirty="0"/>
              <a:t>Chceme zistiť </a:t>
            </a:r>
            <a:endParaRPr lang="sk-SK" sz="2000" dirty="0"/>
          </a:p>
          <a:p>
            <a:r>
              <a:rPr lang="sk-SK" sz="2000" dirty="0" err="1"/>
              <a:t>z-ovú</a:t>
            </a:r>
            <a:r>
              <a:rPr lang="sk-SK" sz="2000" dirty="0"/>
              <a:t> súradnicu bodu P </a:t>
            </a:r>
          </a:p>
        </p:txBody>
      </p:sp>
    </p:spTree>
    <p:extLst>
      <p:ext uri="{BB962C8B-B14F-4D97-AF65-F5344CB8AC3E}">
        <p14:creationId xmlns:p14="http://schemas.microsoft.com/office/powerpoint/2010/main" val="2315421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9833" y="1309186"/>
            <a:ext cx="3659926" cy="3962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1"/>
          <p:cNvSpPr/>
          <p:nvPr/>
        </p:nvSpPr>
        <p:spPr>
          <a:xfrm>
            <a:off x="467833" y="1309186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sk-SK" dirty="0"/>
              <a:t>Kamery: z=0 </a:t>
            </a:r>
          </a:p>
          <a:p>
            <a:r>
              <a:rPr lang="sk-SK" dirty="0" smtClean="0"/>
              <a:t>Využijeme </a:t>
            </a:r>
            <a:r>
              <a:rPr lang="sk-SK" dirty="0"/>
              <a:t>podobnosť trojuholníkov </a:t>
            </a:r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256" y="2528888"/>
            <a:ext cx="3819525" cy="600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256" y="3433652"/>
            <a:ext cx="3724275" cy="628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256" y="4420043"/>
            <a:ext cx="4095750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4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256" y="5434013"/>
            <a:ext cx="3810000" cy="561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Rectangle 8"/>
          <p:cNvSpPr/>
          <p:nvPr/>
        </p:nvSpPr>
        <p:spPr>
          <a:xfrm>
            <a:off x="2081366" y="149714"/>
            <a:ext cx="4470904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sk-SK" sz="4400" b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Kanonické stereo </a:t>
            </a:r>
          </a:p>
        </p:txBody>
      </p:sp>
    </p:spTree>
    <p:extLst>
      <p:ext uri="{BB962C8B-B14F-4D97-AF65-F5344CB8AC3E}">
        <p14:creationId xmlns:p14="http://schemas.microsoft.com/office/powerpoint/2010/main" val="2018178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fig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4090" y="1813959"/>
            <a:ext cx="4381500" cy="298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7" name="Text Box 3"/>
          <p:cNvSpPr txBox="1">
            <a:spLocks noChangeArrowheads="1"/>
          </p:cNvSpPr>
          <p:nvPr/>
        </p:nvSpPr>
        <p:spPr bwMode="auto">
          <a:xfrm>
            <a:off x="1881188" y="450850"/>
            <a:ext cx="7262812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sz="2800" b="1">
                <a:latin typeface="Arial" charset="0"/>
              </a:rPr>
              <a:t>The epipolar geometry</a:t>
            </a:r>
          </a:p>
        </p:txBody>
      </p:sp>
      <p:sp>
        <p:nvSpPr>
          <p:cNvPr id="6148" name="Text Box 4"/>
          <p:cNvSpPr txBox="1">
            <a:spLocks noChangeArrowheads="1"/>
          </p:cNvSpPr>
          <p:nvPr/>
        </p:nvSpPr>
        <p:spPr bwMode="auto">
          <a:xfrm>
            <a:off x="304800" y="5791200"/>
            <a:ext cx="8839200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495300" indent="-4953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sz="2000">
                <a:latin typeface="Arial" charset="0"/>
              </a:rPr>
              <a:t>The camera baseline intersects the image planes at the epipoles </a:t>
            </a:r>
            <a:r>
              <a:rPr lang="en-US" sz="2000" b="1">
                <a:latin typeface="Arial" charset="0"/>
              </a:rPr>
              <a:t>e</a:t>
            </a:r>
            <a:r>
              <a:rPr lang="en-US" sz="2000">
                <a:latin typeface="Arial" charset="0"/>
              </a:rPr>
              <a:t> and </a:t>
            </a:r>
            <a:r>
              <a:rPr lang="en-US" sz="2000" b="1">
                <a:latin typeface="Arial" charset="0"/>
              </a:rPr>
              <a:t>e’</a:t>
            </a:r>
            <a:r>
              <a:rPr lang="en-US" sz="2000">
                <a:latin typeface="Arial" charset="0"/>
              </a:rPr>
              <a:t>.</a:t>
            </a:r>
          </a:p>
          <a:p>
            <a:pPr eaLnBrk="1" hangingPunct="1"/>
            <a:r>
              <a:rPr lang="en-US" sz="2000">
                <a:latin typeface="Arial" charset="0"/>
              </a:rPr>
              <a:t>Any plane </a:t>
            </a:r>
            <a:r>
              <a:rPr lang="en-US" sz="2000">
                <a:latin typeface="Symbol" pitchFamily="18" charset="2"/>
              </a:rPr>
              <a:t>p </a:t>
            </a:r>
            <a:r>
              <a:rPr lang="en-US" sz="2000">
                <a:latin typeface="Arial" charset="0"/>
              </a:rPr>
              <a:t>conatining the baseline is an epipolar plane</a:t>
            </a:r>
            <a:r>
              <a:rPr lang="en-US" sz="2000">
                <a:latin typeface="Symbol" pitchFamily="18" charset="2"/>
              </a:rPr>
              <a:t>.</a:t>
            </a:r>
            <a:r>
              <a:rPr lang="en-US" sz="2000">
                <a:latin typeface="Arial" charset="0"/>
              </a:rPr>
              <a:t> All points on </a:t>
            </a:r>
            <a:endParaRPr lang="en-US" sz="2000">
              <a:latin typeface="Symbol" pitchFamily="18" charset="2"/>
            </a:endParaRPr>
          </a:p>
          <a:p>
            <a:pPr eaLnBrk="1" hangingPunct="1"/>
            <a:r>
              <a:rPr lang="en-US" sz="2000">
                <a:latin typeface="Symbol" pitchFamily="18" charset="2"/>
              </a:rPr>
              <a:t>p</a:t>
            </a:r>
            <a:r>
              <a:rPr lang="en-US" sz="2000">
                <a:latin typeface="Arial" charset="0"/>
              </a:rPr>
              <a:t> project on </a:t>
            </a:r>
            <a:r>
              <a:rPr lang="en-US" sz="2000" b="1"/>
              <a:t>l</a:t>
            </a:r>
            <a:r>
              <a:rPr lang="en-US" sz="2000" b="1">
                <a:latin typeface="Arial" charset="0"/>
              </a:rPr>
              <a:t> </a:t>
            </a:r>
            <a:r>
              <a:rPr lang="en-US" sz="2000">
                <a:latin typeface="Arial" charset="0"/>
              </a:rPr>
              <a:t>and </a:t>
            </a:r>
            <a:r>
              <a:rPr lang="en-US" sz="2000" b="1"/>
              <a:t>l’.</a:t>
            </a:r>
          </a:p>
        </p:txBody>
      </p:sp>
    </p:spTree>
    <p:extLst>
      <p:ext uri="{BB962C8B-B14F-4D97-AF65-F5344CB8AC3E}">
        <p14:creationId xmlns:p14="http://schemas.microsoft.com/office/powerpoint/2010/main" val="427025971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Text Box 3"/>
          <p:cNvSpPr txBox="1">
            <a:spLocks noChangeArrowheads="1"/>
          </p:cNvSpPr>
          <p:nvPr/>
        </p:nvSpPr>
        <p:spPr bwMode="auto">
          <a:xfrm>
            <a:off x="1881188" y="450850"/>
            <a:ext cx="7262812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sz="2800" b="1">
                <a:latin typeface="Arial" charset="0"/>
              </a:rPr>
              <a:t>The epipolar geometry</a:t>
            </a:r>
          </a:p>
        </p:txBody>
      </p:sp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3516313" y="5719763"/>
            <a:ext cx="4214812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495300" indent="-4953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sz="2000">
                <a:latin typeface="Arial" charset="0"/>
              </a:rPr>
              <a:t>Family of planes </a:t>
            </a:r>
            <a:r>
              <a:rPr lang="en-US" sz="2000">
                <a:latin typeface="Symbol" pitchFamily="18" charset="2"/>
              </a:rPr>
              <a:t>p</a:t>
            </a:r>
            <a:r>
              <a:rPr lang="en-US" sz="2000">
                <a:latin typeface="Arial" charset="0"/>
              </a:rPr>
              <a:t> and lines l and l’ </a:t>
            </a:r>
          </a:p>
          <a:p>
            <a:pPr eaLnBrk="1" hangingPunct="1"/>
            <a:r>
              <a:rPr lang="en-US" sz="2000">
                <a:latin typeface="Arial" charset="0"/>
              </a:rPr>
              <a:t>Intersection in e and e’</a:t>
            </a:r>
            <a:endParaRPr lang="en-US" sz="200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454" t="27475" r="23837" b="22816"/>
          <a:stretch/>
        </p:blipFill>
        <p:spPr bwMode="auto">
          <a:xfrm>
            <a:off x="1520456" y="1535020"/>
            <a:ext cx="5550195" cy="39082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46188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fig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7145" y="2509653"/>
            <a:ext cx="3910622" cy="26609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5" name="Text Box 3"/>
          <p:cNvSpPr txBox="1">
            <a:spLocks noChangeArrowheads="1"/>
          </p:cNvSpPr>
          <p:nvPr/>
        </p:nvSpPr>
        <p:spPr bwMode="auto">
          <a:xfrm>
            <a:off x="1881188" y="450850"/>
            <a:ext cx="7262812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sz="2800" b="1">
                <a:latin typeface="Arial" charset="0"/>
              </a:rPr>
              <a:t>The epipolar geometry</a:t>
            </a:r>
          </a:p>
        </p:txBody>
      </p:sp>
      <p:sp>
        <p:nvSpPr>
          <p:cNvPr id="10244" name="Text Box 4"/>
          <p:cNvSpPr txBox="1">
            <a:spLocks noChangeArrowheads="1"/>
          </p:cNvSpPr>
          <p:nvPr/>
        </p:nvSpPr>
        <p:spPr bwMode="auto">
          <a:xfrm>
            <a:off x="414670" y="1123950"/>
            <a:ext cx="8500730" cy="1311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495300" indent="-4953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sz="2000" dirty="0" err="1">
                <a:latin typeface="Arial" charset="0"/>
              </a:rPr>
              <a:t>epipoles</a:t>
            </a:r>
            <a:r>
              <a:rPr lang="en-US" sz="2000" dirty="0">
                <a:latin typeface="Arial" charset="0"/>
              </a:rPr>
              <a:t> </a:t>
            </a:r>
            <a:r>
              <a:rPr lang="en-US" sz="2000" dirty="0" err="1">
                <a:latin typeface="Arial" charset="0"/>
              </a:rPr>
              <a:t>e,e</a:t>
            </a:r>
            <a:r>
              <a:rPr lang="en-US" sz="2000" dirty="0">
                <a:latin typeface="Arial" charset="0"/>
              </a:rPr>
              <a:t>’</a:t>
            </a:r>
          </a:p>
          <a:p>
            <a:pPr eaLnBrk="1" hangingPunct="1"/>
            <a:r>
              <a:rPr lang="en-US" sz="2000" dirty="0">
                <a:latin typeface="Arial" charset="0"/>
              </a:rPr>
              <a:t>= intersection of baseline with image plane </a:t>
            </a:r>
          </a:p>
          <a:p>
            <a:pPr eaLnBrk="1" hangingPunct="1"/>
            <a:r>
              <a:rPr lang="en-US" sz="2000" dirty="0">
                <a:latin typeface="Arial" charset="0"/>
              </a:rPr>
              <a:t>= projection of projection center in other image</a:t>
            </a:r>
          </a:p>
          <a:p>
            <a:pPr eaLnBrk="1" hangingPunct="1"/>
            <a:r>
              <a:rPr lang="en-US" sz="2000" dirty="0">
                <a:latin typeface="Arial" charset="0"/>
              </a:rPr>
              <a:t>= vanishing point of camera motion direction</a:t>
            </a:r>
            <a:endParaRPr lang="en-US" sz="2000" dirty="0"/>
          </a:p>
        </p:txBody>
      </p:sp>
      <p:sp>
        <p:nvSpPr>
          <p:cNvPr id="10245" name="Text Box 5"/>
          <p:cNvSpPr txBox="1">
            <a:spLocks noChangeArrowheads="1"/>
          </p:cNvSpPr>
          <p:nvPr/>
        </p:nvSpPr>
        <p:spPr bwMode="auto">
          <a:xfrm>
            <a:off x="489098" y="5338763"/>
            <a:ext cx="833899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495300" indent="-4953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sz="2000">
                <a:latin typeface="Arial" charset="0"/>
              </a:rPr>
              <a:t>an epipolar plane = plane containing baseline (1-D family)</a:t>
            </a:r>
            <a:endParaRPr lang="en-US" sz="2000"/>
          </a:p>
        </p:txBody>
      </p:sp>
      <p:sp>
        <p:nvSpPr>
          <p:cNvPr id="10246" name="Text Box 6"/>
          <p:cNvSpPr txBox="1">
            <a:spLocks noChangeArrowheads="1"/>
          </p:cNvSpPr>
          <p:nvPr/>
        </p:nvSpPr>
        <p:spPr bwMode="auto">
          <a:xfrm>
            <a:off x="489098" y="5822950"/>
            <a:ext cx="8373915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495300" indent="-4953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sz="2000" dirty="0">
                <a:latin typeface="Arial" charset="0"/>
              </a:rPr>
              <a:t>an </a:t>
            </a:r>
            <a:r>
              <a:rPr lang="en-US" sz="2000" dirty="0" err="1">
                <a:latin typeface="Arial" charset="0"/>
              </a:rPr>
              <a:t>epipolar</a:t>
            </a:r>
            <a:r>
              <a:rPr lang="en-US" sz="2000" dirty="0">
                <a:latin typeface="Arial" charset="0"/>
              </a:rPr>
              <a:t> line = intersection of </a:t>
            </a:r>
            <a:r>
              <a:rPr lang="en-US" sz="2000" dirty="0" err="1">
                <a:latin typeface="Arial" charset="0"/>
              </a:rPr>
              <a:t>epipolar</a:t>
            </a:r>
            <a:r>
              <a:rPr lang="en-US" sz="2000" dirty="0">
                <a:latin typeface="Arial" charset="0"/>
              </a:rPr>
              <a:t> plane with image</a:t>
            </a:r>
          </a:p>
          <a:p>
            <a:pPr eaLnBrk="1" hangingPunct="1"/>
            <a:r>
              <a:rPr lang="en-US" sz="2000" dirty="0">
                <a:latin typeface="Arial" charset="0"/>
              </a:rPr>
              <a:t>	(always come in corresponding pairs)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639370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0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0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4" grpId="0" autoUpdateAnimBg="0"/>
      <p:bldP spid="10245" grpId="0" autoUpdateAnimBg="0"/>
      <p:bldP spid="10246" grpId="0" autoUpdateAnimBg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fig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0004" y="3219450"/>
            <a:ext cx="3876675" cy="3638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9" name="Picture 3" descr="fig8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157" y="3219450"/>
            <a:ext cx="3876675" cy="3638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0" name="Picture 4" descr="fig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2638" y="877888"/>
            <a:ext cx="3705225" cy="2247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1" name="Text Box 5"/>
          <p:cNvSpPr txBox="1">
            <a:spLocks noChangeArrowheads="1"/>
          </p:cNvSpPr>
          <p:nvPr/>
        </p:nvSpPr>
        <p:spPr bwMode="auto">
          <a:xfrm>
            <a:off x="1881188" y="214313"/>
            <a:ext cx="7262812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sz="2800" b="1">
                <a:latin typeface="Arial" charset="0"/>
              </a:rPr>
              <a:t>Example: converging cameras</a:t>
            </a:r>
          </a:p>
        </p:txBody>
      </p:sp>
    </p:spTree>
    <p:extLst>
      <p:ext uri="{BB962C8B-B14F-4D97-AF65-F5344CB8AC3E}">
        <p14:creationId xmlns:p14="http://schemas.microsoft.com/office/powerpoint/2010/main" val="1223791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873753" y="214313"/>
            <a:ext cx="7377112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sz="2800" b="1" dirty="0">
                <a:latin typeface="Arial" charset="0"/>
              </a:rPr>
              <a:t>Example: motion parallel with image plane</a:t>
            </a:r>
          </a:p>
        </p:txBody>
      </p:sp>
      <p:pic>
        <p:nvPicPr>
          <p:cNvPr id="10243" name="Picture 3" descr="fig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5600" y="3622675"/>
            <a:ext cx="3370263" cy="180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4" name="Picture 4" descr="fig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9025" y="1254125"/>
            <a:ext cx="5553075" cy="1343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5" name="Picture 5" descr="fig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3250" y="3635375"/>
            <a:ext cx="3332163" cy="178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4971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 Box 2"/>
          <p:cNvSpPr txBox="1">
            <a:spLocks noChangeArrowheads="1"/>
          </p:cNvSpPr>
          <p:nvPr/>
        </p:nvSpPr>
        <p:spPr bwMode="auto">
          <a:xfrm>
            <a:off x="1881188" y="214313"/>
            <a:ext cx="7262812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sz="2800" b="1">
                <a:latin typeface="Arial" charset="0"/>
              </a:rPr>
              <a:t>Example: forward motion</a:t>
            </a:r>
          </a:p>
        </p:txBody>
      </p:sp>
      <p:pic>
        <p:nvPicPr>
          <p:cNvPr id="11267" name="Picture 3" descr="fig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0413" y="3941763"/>
            <a:ext cx="2682875" cy="2722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8" name="Picture 4" descr="fig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4700" y="1066800"/>
            <a:ext cx="2682875" cy="272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9" name="Rectangle 5"/>
          <p:cNvSpPr>
            <a:spLocks noChangeArrowheads="1"/>
          </p:cNvSpPr>
          <p:nvPr/>
        </p:nvSpPr>
        <p:spPr bwMode="auto">
          <a:xfrm>
            <a:off x="5689600" y="3771900"/>
            <a:ext cx="2049463" cy="1722438"/>
          </a:xfrm>
          <a:prstGeom prst="rect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1270" name="Rectangle 6"/>
          <p:cNvSpPr>
            <a:spLocks noChangeArrowheads="1"/>
          </p:cNvSpPr>
          <p:nvPr/>
        </p:nvSpPr>
        <p:spPr bwMode="auto">
          <a:xfrm>
            <a:off x="6053138" y="2860675"/>
            <a:ext cx="1282700" cy="1135063"/>
          </a:xfrm>
          <a:prstGeom prst="rect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1271" name="Freeform 7"/>
          <p:cNvSpPr>
            <a:spLocks/>
          </p:cNvSpPr>
          <p:nvPr/>
        </p:nvSpPr>
        <p:spPr bwMode="auto">
          <a:xfrm>
            <a:off x="5772150" y="3135313"/>
            <a:ext cx="914400" cy="1935162"/>
          </a:xfrm>
          <a:custGeom>
            <a:avLst/>
            <a:gdLst>
              <a:gd name="T0" fmla="*/ 1451610000 w 576"/>
              <a:gd name="T1" fmla="*/ 2147483647 h 1219"/>
              <a:gd name="T2" fmla="*/ 1439010013 w 576"/>
              <a:gd name="T3" fmla="*/ 272176805 h 1219"/>
              <a:gd name="T4" fmla="*/ 670361563 w 576"/>
              <a:gd name="T5" fmla="*/ 0 h 1219"/>
              <a:gd name="T6" fmla="*/ 0 w 576"/>
              <a:gd name="T7" fmla="*/ 2147483647 h 1219"/>
              <a:gd name="T8" fmla="*/ 1451610000 w 576"/>
              <a:gd name="T9" fmla="*/ 2147483647 h 121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576" h="1219">
                <a:moveTo>
                  <a:pt x="576" y="1219"/>
                </a:moveTo>
                <a:lnTo>
                  <a:pt x="571" y="108"/>
                </a:lnTo>
                <a:lnTo>
                  <a:pt x="266" y="0"/>
                </a:lnTo>
                <a:lnTo>
                  <a:pt x="0" y="1003"/>
                </a:lnTo>
                <a:lnTo>
                  <a:pt x="576" y="1219"/>
                </a:lnTo>
                <a:close/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1272" name="Freeform 8"/>
          <p:cNvSpPr>
            <a:spLocks/>
          </p:cNvSpPr>
          <p:nvPr/>
        </p:nvSpPr>
        <p:spPr bwMode="auto">
          <a:xfrm flipH="1">
            <a:off x="6681788" y="3130550"/>
            <a:ext cx="914400" cy="1935163"/>
          </a:xfrm>
          <a:custGeom>
            <a:avLst/>
            <a:gdLst>
              <a:gd name="T0" fmla="*/ 1451610000 w 576"/>
              <a:gd name="T1" fmla="*/ 2147483647 h 1219"/>
              <a:gd name="T2" fmla="*/ 1439010013 w 576"/>
              <a:gd name="T3" fmla="*/ 272176945 h 1219"/>
              <a:gd name="T4" fmla="*/ 670361563 w 576"/>
              <a:gd name="T5" fmla="*/ 0 h 1219"/>
              <a:gd name="T6" fmla="*/ 0 w 576"/>
              <a:gd name="T7" fmla="*/ 2147483647 h 1219"/>
              <a:gd name="T8" fmla="*/ 1451610000 w 576"/>
              <a:gd name="T9" fmla="*/ 2147483647 h 121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576" h="1219">
                <a:moveTo>
                  <a:pt x="576" y="1219"/>
                </a:moveTo>
                <a:lnTo>
                  <a:pt x="571" y="108"/>
                </a:lnTo>
                <a:lnTo>
                  <a:pt x="266" y="0"/>
                </a:lnTo>
                <a:lnTo>
                  <a:pt x="0" y="1003"/>
                </a:lnTo>
                <a:lnTo>
                  <a:pt x="576" y="1219"/>
                </a:lnTo>
                <a:close/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1273" name="Freeform 9"/>
          <p:cNvSpPr>
            <a:spLocks/>
          </p:cNvSpPr>
          <p:nvPr/>
        </p:nvSpPr>
        <p:spPr bwMode="auto">
          <a:xfrm>
            <a:off x="6684963" y="3321050"/>
            <a:ext cx="923925" cy="2001838"/>
          </a:xfrm>
          <a:custGeom>
            <a:avLst/>
            <a:gdLst>
              <a:gd name="T0" fmla="*/ 0 w 582"/>
              <a:gd name="T1" fmla="*/ 2147483647 h 1261"/>
              <a:gd name="T2" fmla="*/ 12601575 w 582"/>
              <a:gd name="T3" fmla="*/ 0 h 1261"/>
              <a:gd name="T4" fmla="*/ 677922825 w 582"/>
              <a:gd name="T5" fmla="*/ 171370668 h 1261"/>
              <a:gd name="T6" fmla="*/ 1466730938 w 582"/>
              <a:gd name="T7" fmla="*/ 2147483647 h 1261"/>
              <a:gd name="T8" fmla="*/ 0 w 582"/>
              <a:gd name="T9" fmla="*/ 2147483647 h 126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582" h="1261">
                <a:moveTo>
                  <a:pt x="0" y="1111"/>
                </a:moveTo>
                <a:lnTo>
                  <a:pt x="5" y="0"/>
                </a:lnTo>
                <a:lnTo>
                  <a:pt x="269" y="68"/>
                </a:lnTo>
                <a:lnTo>
                  <a:pt x="582" y="1261"/>
                </a:lnTo>
                <a:lnTo>
                  <a:pt x="0" y="1111"/>
                </a:lnTo>
                <a:close/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1274" name="Freeform 10"/>
          <p:cNvSpPr>
            <a:spLocks/>
          </p:cNvSpPr>
          <p:nvPr/>
        </p:nvSpPr>
        <p:spPr bwMode="auto">
          <a:xfrm flipH="1">
            <a:off x="5756275" y="3314700"/>
            <a:ext cx="923925" cy="2001838"/>
          </a:xfrm>
          <a:custGeom>
            <a:avLst/>
            <a:gdLst>
              <a:gd name="T0" fmla="*/ 0 w 582"/>
              <a:gd name="T1" fmla="*/ 2147483647 h 1261"/>
              <a:gd name="T2" fmla="*/ 12601575 w 582"/>
              <a:gd name="T3" fmla="*/ 0 h 1261"/>
              <a:gd name="T4" fmla="*/ 677922825 w 582"/>
              <a:gd name="T5" fmla="*/ 171370668 h 1261"/>
              <a:gd name="T6" fmla="*/ 1466730938 w 582"/>
              <a:gd name="T7" fmla="*/ 2147483647 h 1261"/>
              <a:gd name="T8" fmla="*/ 0 w 582"/>
              <a:gd name="T9" fmla="*/ 2147483647 h 126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582" h="1261">
                <a:moveTo>
                  <a:pt x="0" y="1111"/>
                </a:moveTo>
                <a:lnTo>
                  <a:pt x="5" y="0"/>
                </a:lnTo>
                <a:lnTo>
                  <a:pt x="269" y="68"/>
                </a:lnTo>
                <a:lnTo>
                  <a:pt x="582" y="1261"/>
                </a:lnTo>
                <a:lnTo>
                  <a:pt x="0" y="1111"/>
                </a:lnTo>
                <a:close/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1275" name="Line 11"/>
          <p:cNvSpPr>
            <a:spLocks noChangeShapeType="1"/>
          </p:cNvSpPr>
          <p:nvPr/>
        </p:nvSpPr>
        <p:spPr bwMode="auto">
          <a:xfrm>
            <a:off x="5886450" y="4319588"/>
            <a:ext cx="792163" cy="3016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1276" name="Line 12"/>
          <p:cNvSpPr>
            <a:spLocks noChangeShapeType="1"/>
          </p:cNvSpPr>
          <p:nvPr/>
        </p:nvSpPr>
        <p:spPr bwMode="auto">
          <a:xfrm flipV="1">
            <a:off x="6697663" y="4338638"/>
            <a:ext cx="800100" cy="2778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1277" name="Line 13"/>
          <p:cNvSpPr>
            <a:spLocks noChangeShapeType="1"/>
          </p:cNvSpPr>
          <p:nvPr/>
        </p:nvSpPr>
        <p:spPr bwMode="auto">
          <a:xfrm>
            <a:off x="6692900" y="4627563"/>
            <a:ext cx="784225" cy="1873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1278" name="Line 14"/>
          <p:cNvSpPr>
            <a:spLocks noChangeShapeType="1"/>
          </p:cNvSpPr>
          <p:nvPr/>
        </p:nvSpPr>
        <p:spPr bwMode="auto">
          <a:xfrm flipH="1">
            <a:off x="5888038" y="4613275"/>
            <a:ext cx="808037" cy="2127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1279" name="Oval 15"/>
          <p:cNvSpPr>
            <a:spLocks noChangeArrowheads="1"/>
          </p:cNvSpPr>
          <p:nvPr/>
        </p:nvSpPr>
        <p:spPr bwMode="auto">
          <a:xfrm>
            <a:off x="6654800" y="5046663"/>
            <a:ext cx="65088" cy="55562"/>
          </a:xfrm>
          <a:prstGeom prst="ellipse">
            <a:avLst/>
          </a:prstGeom>
          <a:solidFill>
            <a:schemeClr val="tx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1280" name="Oval 16"/>
          <p:cNvSpPr>
            <a:spLocks noChangeArrowheads="1"/>
          </p:cNvSpPr>
          <p:nvPr/>
        </p:nvSpPr>
        <p:spPr bwMode="auto">
          <a:xfrm>
            <a:off x="6650038" y="3514725"/>
            <a:ext cx="65087" cy="55563"/>
          </a:xfrm>
          <a:prstGeom prst="ellipse">
            <a:avLst/>
          </a:prstGeom>
          <a:solidFill>
            <a:schemeClr val="tx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1281" name="Oval 17"/>
          <p:cNvSpPr>
            <a:spLocks noChangeArrowheads="1"/>
          </p:cNvSpPr>
          <p:nvPr/>
        </p:nvSpPr>
        <p:spPr bwMode="auto">
          <a:xfrm>
            <a:off x="6657975" y="4584700"/>
            <a:ext cx="65088" cy="55563"/>
          </a:xfrm>
          <a:prstGeom prst="ellipse">
            <a:avLst/>
          </a:prstGeom>
          <a:solidFill>
            <a:schemeClr val="tx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1282" name="Oval 18"/>
          <p:cNvSpPr>
            <a:spLocks noChangeArrowheads="1"/>
          </p:cNvSpPr>
          <p:nvPr/>
        </p:nvSpPr>
        <p:spPr bwMode="auto">
          <a:xfrm>
            <a:off x="6653213" y="3281363"/>
            <a:ext cx="65087" cy="55562"/>
          </a:xfrm>
          <a:prstGeom prst="ellipse">
            <a:avLst/>
          </a:prstGeom>
          <a:solidFill>
            <a:schemeClr val="tx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1283" name="Text Box 19"/>
          <p:cNvSpPr txBox="1">
            <a:spLocks noChangeArrowheads="1"/>
          </p:cNvSpPr>
          <p:nvPr/>
        </p:nvSpPr>
        <p:spPr bwMode="auto">
          <a:xfrm>
            <a:off x="6605588" y="5005388"/>
            <a:ext cx="325437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r>
              <a:rPr lang="en-US" sz="2000">
                <a:latin typeface="Arial" charset="0"/>
              </a:rPr>
              <a:t>e</a:t>
            </a:r>
          </a:p>
        </p:txBody>
      </p:sp>
      <p:sp>
        <p:nvSpPr>
          <p:cNvPr id="11284" name="Text Box 20"/>
          <p:cNvSpPr txBox="1">
            <a:spLocks noChangeArrowheads="1"/>
          </p:cNvSpPr>
          <p:nvPr/>
        </p:nvSpPr>
        <p:spPr bwMode="auto">
          <a:xfrm>
            <a:off x="6532563" y="2943225"/>
            <a:ext cx="382587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r>
              <a:rPr lang="en-US" sz="2000">
                <a:latin typeface="Arial" charset="0"/>
              </a:rPr>
              <a:t>e’</a:t>
            </a:r>
          </a:p>
        </p:txBody>
      </p:sp>
    </p:spTree>
    <p:extLst>
      <p:ext uri="{BB962C8B-B14F-4D97-AF65-F5344CB8AC3E}">
        <p14:creationId xmlns:p14="http://schemas.microsoft.com/office/powerpoint/2010/main" val="3911775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8194" name="Picture 2" descr="f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2657" y="289406"/>
            <a:ext cx="4498975" cy="3284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9" name="Picture 7" descr="http://www.icaen.uiowa.edu/%7Edip/LECTURE/3DVisionP1/e9.29.gif"/>
          <p:cNvPicPr>
            <a:picLocks noChangeAspect="1" noChangeArrowheads="1"/>
          </p:cNvPicPr>
          <p:nvPr/>
        </p:nvPicPr>
        <p:blipFill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3611" y="4329519"/>
            <a:ext cx="4010025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8"/>
          <p:cNvSpPr>
            <a:spLocks noChangeArrowheads="1"/>
          </p:cNvSpPr>
          <p:nvPr/>
        </p:nvSpPr>
        <p:spPr bwMode="auto">
          <a:xfrm>
            <a:off x="1271975" y="5080241"/>
            <a:ext cx="60338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k-SK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</a:rPr>
              <a:t>Vieme, že vektory X, X</a:t>
            </a:r>
            <a:r>
              <a:rPr kumimoji="0" lang="sk-SK" b="0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</a:rPr>
              <a:t>´ </a:t>
            </a:r>
            <a:r>
              <a:rPr kumimoji="0" lang="sk-SK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</a:rPr>
              <a:t>a t sú </a:t>
            </a:r>
            <a:r>
              <a:rPr kumimoji="0" lang="sk-SK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</a:rPr>
              <a:t>koplanárne</a:t>
            </a:r>
            <a:r>
              <a:rPr kumimoji="0" lang="sk-SK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</a:rPr>
              <a:t>. Zapíšeme to rovnicou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6" name="Rectangle 9"/>
          <p:cNvSpPr>
            <a:spLocks noChangeArrowheads="1"/>
          </p:cNvSpPr>
          <p:nvPr/>
        </p:nvSpPr>
        <p:spPr bwMode="auto">
          <a:xfrm>
            <a:off x="0" y="914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endParaRPr lang="sk-SK"/>
          </a:p>
        </p:txBody>
      </p:sp>
      <p:sp>
        <p:nvSpPr>
          <p:cNvPr id="13" name="Rectangle 16"/>
          <p:cNvSpPr>
            <a:spLocks noChangeArrowheads="1"/>
          </p:cNvSpPr>
          <p:nvPr/>
        </p:nvSpPr>
        <p:spPr bwMode="auto">
          <a:xfrm>
            <a:off x="0" y="22352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sk-SK"/>
          </a:p>
        </p:txBody>
      </p:sp>
      <p:pic>
        <p:nvPicPr>
          <p:cNvPr id="8209" name="Picture 17" descr="e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7294" y="3680730"/>
            <a:ext cx="5494338" cy="1155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10" name="Picture 18" descr="e9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450" y="5636581"/>
            <a:ext cx="401002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04650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Kamery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600200"/>
            <a:ext cx="8400197" cy="4525963"/>
          </a:xfrm>
        </p:spPr>
        <p:txBody>
          <a:bodyPr/>
          <a:lstStyle/>
          <a:p>
            <a:r>
              <a:rPr lang="sk-SK" dirty="0" smtClean="0"/>
              <a:t>Každá bunka v poli je fotosenzitívna dioda, ktorá konvertuje fotóny na elektróny</a:t>
            </a:r>
          </a:p>
          <a:p>
            <a:r>
              <a:rPr lang="sk-SK" dirty="0" smtClean="0"/>
              <a:t>Fotosenzitívna jednotka</a:t>
            </a:r>
          </a:p>
          <a:p>
            <a:pPr lvl="1"/>
            <a:r>
              <a:rPr lang="sk-SK" dirty="0" smtClean="0"/>
              <a:t>CCD charge-coupled device</a:t>
            </a:r>
          </a:p>
          <a:p>
            <a:pPr lvl="1"/>
            <a:r>
              <a:rPr lang="sk-SK" dirty="0" smtClean="0"/>
              <a:t>CMOS complementary metal oxide semiconductor</a:t>
            </a:r>
          </a:p>
          <a:p>
            <a:r>
              <a:rPr lang="sk-SK" dirty="0" smtClean="0"/>
              <a:t>Zachytávajú intenzitu svetla monochromatického obrazu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1768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40" t="18627" r="15709" b="9015"/>
          <a:stretch/>
        </p:blipFill>
        <p:spPr bwMode="auto">
          <a:xfrm>
            <a:off x="368490" y="941696"/>
            <a:ext cx="8516203" cy="55136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60358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4808483" cy="1143000"/>
          </a:xfrm>
        </p:spPr>
        <p:txBody>
          <a:bodyPr/>
          <a:lstStyle/>
          <a:p>
            <a:r>
              <a:rPr lang="en-US" dirty="0" smtClean="0"/>
              <a:t>CCD </a:t>
            </a:r>
            <a:r>
              <a:rPr lang="en-US" dirty="0" err="1" smtClean="0"/>
              <a:t>kamera</a:t>
            </a:r>
            <a:r>
              <a:rPr lang="en-US" dirty="0" smtClean="0"/>
              <a:t> </a:t>
            </a:r>
            <a:endParaRPr lang="sk-SK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4370" y="1586552"/>
            <a:ext cx="5233917" cy="4525963"/>
          </a:xfrm>
        </p:spPr>
        <p:txBody>
          <a:bodyPr/>
          <a:lstStyle/>
          <a:p>
            <a:r>
              <a:rPr lang="sk-SK" sz="2400" dirty="0" smtClean="0"/>
              <a:t>Posuvný register</a:t>
            </a:r>
          </a:p>
          <a:p>
            <a:r>
              <a:rPr lang="sk-SK" sz="2400" dirty="0" smtClean="0"/>
              <a:t>Zachytáva elektróny počas expozičného času </a:t>
            </a:r>
          </a:p>
          <a:p>
            <a:r>
              <a:rPr lang="sk-SK" sz="2400" dirty="0" smtClean="0"/>
              <a:t>elektróny transferuje postupne na okraj – výstupného zosilňovača</a:t>
            </a:r>
          </a:p>
          <a:p>
            <a:r>
              <a:rPr lang="sk-SK" sz="2400" dirty="0" smtClean="0"/>
              <a:t>Konvertované z analógového signálu na digitálny </a:t>
            </a:r>
          </a:p>
          <a:p>
            <a:r>
              <a:rPr lang="sk-SK" sz="2400" dirty="0" smtClean="0"/>
              <a:t>Má iba 1 výstup</a:t>
            </a:r>
            <a:endParaRPr lang="sk-SK" sz="2400" dirty="0"/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684" t="28017" r="35780" b="14871"/>
          <a:stretch/>
        </p:blipFill>
        <p:spPr bwMode="auto">
          <a:xfrm>
            <a:off x="5439103" y="204951"/>
            <a:ext cx="3452648" cy="4177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2" descr="Soubor:CCDexpo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8102" y="4921178"/>
            <a:ext cx="5267325" cy="1609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14386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CCD </a:t>
            </a:r>
            <a:r>
              <a:rPr lang="en-US" dirty="0" err="1" smtClean="0"/>
              <a:t>kamera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01" t="26865" r="15411" b="16567"/>
          <a:stretch/>
        </p:blipFill>
        <p:spPr bwMode="auto">
          <a:xfrm>
            <a:off x="686938" y="1858371"/>
            <a:ext cx="7911152" cy="43104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00973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3551" y="68240"/>
            <a:ext cx="8229600" cy="817181"/>
          </a:xfrm>
        </p:spPr>
        <p:txBody>
          <a:bodyPr/>
          <a:lstStyle/>
          <a:p>
            <a:r>
              <a:rPr lang="sk-SK" dirty="0" smtClean="0"/>
              <a:t>CCD čip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12" t="38329" r="15373" b="18329"/>
          <a:stretch/>
        </p:blipFill>
        <p:spPr bwMode="auto">
          <a:xfrm>
            <a:off x="327547" y="818865"/>
            <a:ext cx="5929955" cy="25903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85" t="23283" r="21194" b="15283"/>
          <a:stretch/>
        </p:blipFill>
        <p:spPr bwMode="auto">
          <a:xfrm>
            <a:off x="3534768" y="3168123"/>
            <a:ext cx="5418163" cy="35670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65012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Problémy CCD čipu</a:t>
            </a:r>
            <a:endParaRPr lang="sk-SK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4495" y="2050576"/>
            <a:ext cx="8229600" cy="3585949"/>
          </a:xfrm>
        </p:spPr>
        <p:txBody>
          <a:bodyPr/>
          <a:lstStyle/>
          <a:p>
            <a:r>
              <a:rPr lang="sk-SK" dirty="0" err="1" smtClean="0"/>
              <a:t>Blooming</a:t>
            </a:r>
            <a:endParaRPr lang="sk-SK" dirty="0" smtClean="0"/>
          </a:p>
          <a:p>
            <a:pPr lvl="1"/>
            <a:r>
              <a:rPr lang="sk-SK" dirty="0" err="1" smtClean="0"/>
              <a:t>anti-blooming</a:t>
            </a:r>
            <a:r>
              <a:rPr lang="sk-SK" dirty="0" smtClean="0"/>
              <a:t> </a:t>
            </a:r>
            <a:r>
              <a:rPr lang="sk-SK" dirty="0" err="1" smtClean="0"/>
              <a:t>technology</a:t>
            </a:r>
            <a:endParaRPr lang="sk-SK" dirty="0" smtClean="0"/>
          </a:p>
          <a:p>
            <a:r>
              <a:rPr lang="sk-SK" dirty="0" smtClean="0"/>
              <a:t>Nie je možné priamo pristupovať k jednotlivým </a:t>
            </a:r>
            <a:r>
              <a:rPr lang="sk-SK" dirty="0" err="1" smtClean="0"/>
              <a:t>pixelom</a:t>
            </a:r>
            <a:endParaRPr lang="sk-SK" dirty="0" smtClean="0"/>
          </a:p>
          <a:p>
            <a:pPr lvl="1"/>
            <a:r>
              <a:rPr lang="sk-SK" dirty="0" smtClean="0"/>
              <a:t>treba čítanie cez posuvný register</a:t>
            </a:r>
          </a:p>
        </p:txBody>
      </p:sp>
    </p:spTree>
    <p:extLst>
      <p:ext uri="{BB962C8B-B14F-4D97-AF65-F5344CB8AC3E}">
        <p14:creationId xmlns:p14="http://schemas.microsoft.com/office/powerpoint/2010/main" val="4265822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Farebný obraz</a:t>
            </a:r>
            <a:endParaRPr lang="sk-SK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 err="1" smtClean="0"/>
              <a:t>Jednočipové</a:t>
            </a:r>
            <a:r>
              <a:rPr lang="sk-SK" dirty="0" smtClean="0"/>
              <a:t> CCD  </a:t>
            </a:r>
          </a:p>
          <a:p>
            <a:pPr lvl="1"/>
            <a:r>
              <a:rPr lang="sk-SK" dirty="0" smtClean="0"/>
              <a:t>Farebné filtre – </a:t>
            </a:r>
            <a:r>
              <a:rPr lang="sk-SK" dirty="0" err="1" smtClean="0"/>
              <a:t>Bayerova</a:t>
            </a:r>
            <a:r>
              <a:rPr lang="sk-SK" dirty="0" smtClean="0"/>
              <a:t> maska</a:t>
            </a:r>
          </a:p>
          <a:p>
            <a:pPr marL="457200" lvl="1" indent="0">
              <a:buNone/>
            </a:pPr>
            <a:endParaRPr lang="sk-SK" dirty="0" smtClean="0"/>
          </a:p>
          <a:p>
            <a:r>
              <a:rPr lang="sk-SK" dirty="0" err="1" smtClean="0"/>
              <a:t>Trojčipové</a:t>
            </a:r>
            <a:r>
              <a:rPr lang="sk-SK" dirty="0" smtClean="0"/>
              <a:t> CCD</a:t>
            </a:r>
          </a:p>
          <a:p>
            <a:pPr lvl="1"/>
            <a:r>
              <a:rPr lang="sk-SK" dirty="0" smtClean="0"/>
              <a:t>3 CCD snímače – jemná optika – drahšie</a:t>
            </a:r>
          </a:p>
          <a:p>
            <a:pPr lvl="1"/>
            <a:r>
              <a:rPr lang="sk-SK" dirty="0" smtClean="0"/>
              <a:t>Lúč prechádza cez optickú sústavu, ktorá láme svetlo na jednotlivé spektra</a:t>
            </a:r>
            <a:endParaRPr lang="sk-SK" dirty="0"/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1348" y="1720897"/>
            <a:ext cx="2095500" cy="1314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5598" y="4813116"/>
            <a:ext cx="2381250" cy="1952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84823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CMOS kamery</a:t>
            </a:r>
            <a:endParaRPr lang="sk-SK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 smtClean="0"/>
              <a:t>Výhody oproti CCD</a:t>
            </a:r>
          </a:p>
          <a:p>
            <a:pPr marL="1255713" lvl="1" indent="-355600"/>
            <a:r>
              <a:rPr lang="sk-SK" dirty="0" smtClean="0"/>
              <a:t>vyšší rozsah zachytených intenzít </a:t>
            </a:r>
          </a:p>
          <a:p>
            <a:pPr marL="1255713" lvl="1" indent="-355600"/>
            <a:r>
              <a:rPr lang="sk-SK" dirty="0" smtClean="0"/>
              <a:t>Vysoká rýchlosť čítania </a:t>
            </a:r>
          </a:p>
          <a:p>
            <a:pPr marL="1255713" lvl="1" indent="-355600"/>
            <a:r>
              <a:rPr lang="sk-SK" dirty="0" err="1" smtClean="0"/>
              <a:t>Random</a:t>
            </a:r>
            <a:r>
              <a:rPr lang="sk-SK" dirty="0" smtClean="0"/>
              <a:t> prístup k </a:t>
            </a:r>
            <a:r>
              <a:rPr lang="sk-SK" dirty="0" err="1" smtClean="0"/>
              <a:t>pixelom</a:t>
            </a:r>
            <a:endParaRPr lang="sk-SK" dirty="0" smtClean="0"/>
          </a:p>
          <a:p>
            <a:r>
              <a:rPr lang="sk-SK" dirty="0" smtClean="0"/>
              <a:t>Nevýhoda </a:t>
            </a:r>
          </a:p>
          <a:p>
            <a:pPr marL="1255713" lvl="1" indent="-355600"/>
            <a:r>
              <a:rPr lang="sk-SK" dirty="0" smtClean="0"/>
              <a:t>Vysoká úroveň šumu 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129420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6926" y="291914"/>
            <a:ext cx="8676167" cy="4525963"/>
          </a:xfrm>
        </p:spPr>
        <p:txBody>
          <a:bodyPr/>
          <a:lstStyle/>
          <a:p>
            <a:pPr marL="0" indent="0" algn="ctr">
              <a:buNone/>
            </a:pPr>
            <a:r>
              <a:rPr lang="sk-SK" b="1" dirty="0" err="1">
                <a:solidFill>
                  <a:srgbClr val="FFC000"/>
                </a:solidFill>
              </a:rPr>
              <a:t>Foveon</a:t>
            </a:r>
            <a:r>
              <a:rPr lang="sk-SK" b="1" dirty="0">
                <a:solidFill>
                  <a:srgbClr val="FFC000"/>
                </a:solidFill>
              </a:rPr>
              <a:t> X3 </a:t>
            </a:r>
            <a:endParaRPr lang="sk-SK" b="1" dirty="0" smtClean="0">
              <a:solidFill>
                <a:srgbClr val="FFC000"/>
              </a:solidFill>
            </a:endParaRPr>
          </a:p>
          <a:p>
            <a:r>
              <a:rPr lang="sk-SK" sz="2400" dirty="0" smtClean="0"/>
              <a:t>CMOS obrazový senzor pre digitálne kamery </a:t>
            </a:r>
          </a:p>
          <a:p>
            <a:r>
              <a:rPr lang="sk-SK" sz="2400" dirty="0" smtClean="0"/>
              <a:t>Je schopný zaznamenať úplnú farebnú informáciu pre každý obrazový bod.</a:t>
            </a:r>
          </a:p>
          <a:p>
            <a:r>
              <a:rPr lang="sk-SK" sz="2400" dirty="0" smtClean="0"/>
              <a:t>Využíva vlastnosť, že rôzne vlnové dĺžky svetla prenikajú do rôznej hĺbky kremíkových vrstiev </a:t>
            </a:r>
          </a:p>
          <a:p>
            <a:r>
              <a:rPr lang="sk-SK" sz="2400" dirty="0" smtClean="0"/>
              <a:t>skladá sa z 3 vrstiev </a:t>
            </a:r>
            <a:r>
              <a:rPr lang="sk-SK" sz="2400" dirty="0" err="1" smtClean="0"/>
              <a:t>svetlocitlivých</a:t>
            </a:r>
            <a:r>
              <a:rPr lang="sk-SK" sz="2400" dirty="0" smtClean="0"/>
              <a:t> buniek kde každá zachytáva inú farebnú zložku svetla</a:t>
            </a:r>
            <a:endParaRPr lang="sk-SK" sz="2400" dirty="0"/>
          </a:p>
        </p:txBody>
      </p:sp>
      <p:pic>
        <p:nvPicPr>
          <p:cNvPr id="2355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1033" y="3721396"/>
            <a:ext cx="6402396" cy="29771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79867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err="1">
                <a:solidFill>
                  <a:srgbClr val="FFC000"/>
                </a:solidFill>
              </a:rPr>
              <a:t>Foveon</a:t>
            </a:r>
            <a:r>
              <a:rPr lang="sk-SK" dirty="0">
                <a:solidFill>
                  <a:srgbClr val="FFC000"/>
                </a:solidFill>
              </a:rPr>
              <a:t> </a:t>
            </a:r>
            <a:r>
              <a:rPr lang="sk-SK" dirty="0" smtClean="0">
                <a:solidFill>
                  <a:srgbClr val="FFC000"/>
                </a:solidFill>
              </a:rPr>
              <a:t>X3 </a:t>
            </a:r>
            <a:r>
              <a:rPr lang="sk-SK" dirty="0" err="1" smtClean="0">
                <a:solidFill>
                  <a:srgbClr val="FFC000"/>
                </a:solidFill>
              </a:rPr>
              <a:t>vs</a:t>
            </a:r>
            <a:r>
              <a:rPr lang="sk-SK" dirty="0" smtClean="0">
                <a:solidFill>
                  <a:srgbClr val="FFC000"/>
                </a:solidFill>
              </a:rPr>
              <a:t>. </a:t>
            </a:r>
            <a:r>
              <a:rPr lang="sk-SK" dirty="0" err="1" smtClean="0">
                <a:solidFill>
                  <a:srgbClr val="FFC000"/>
                </a:solidFill>
              </a:rPr>
              <a:t>Bayer</a:t>
            </a:r>
            <a:r>
              <a:rPr lang="sk-SK" dirty="0" smtClean="0">
                <a:solidFill>
                  <a:srgbClr val="FFC000"/>
                </a:solidFill>
              </a:rPr>
              <a:t> </a:t>
            </a:r>
            <a:endParaRPr lang="sk-SK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9432" y="1665940"/>
            <a:ext cx="5126665" cy="45242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57808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8686800" cy="586599"/>
          </a:xfrm>
        </p:spPr>
        <p:txBody>
          <a:bodyPr/>
          <a:lstStyle/>
          <a:p>
            <a:pPr>
              <a:tabLst>
                <a:tab pos="1254125" algn="ctr"/>
                <a:tab pos="5922963" algn="ctr"/>
              </a:tabLst>
            </a:pPr>
            <a:r>
              <a:rPr lang="sk-SK" sz="3600" b="0" dirty="0" smtClean="0"/>
              <a:t>	CCD </a:t>
            </a:r>
            <a:r>
              <a:rPr lang="sk-SK" sz="3600" b="0" dirty="0" err="1" smtClean="0"/>
              <a:t>Array</a:t>
            </a:r>
            <a:r>
              <a:rPr lang="sk-SK" sz="3600" b="0" dirty="0" smtClean="0"/>
              <a:t> 	</a:t>
            </a:r>
            <a:r>
              <a:rPr lang="sk-SK" sz="3600" b="0" dirty="0" err="1" smtClean="0"/>
              <a:t>Human</a:t>
            </a:r>
            <a:r>
              <a:rPr lang="sk-SK" sz="3600" b="0" dirty="0" smtClean="0"/>
              <a:t> </a:t>
            </a:r>
            <a:r>
              <a:rPr lang="sk-SK" sz="3600" b="0" dirty="0" err="1"/>
              <a:t>Eye</a:t>
            </a:r>
            <a:endParaRPr lang="sk-SK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733647"/>
            <a:ext cx="4295552" cy="4850255"/>
          </a:xfrm>
        </p:spPr>
        <p:txBody>
          <a:bodyPr/>
          <a:lstStyle/>
          <a:p>
            <a:r>
              <a:rPr lang="sk-SK" sz="2400" dirty="0" err="1"/>
              <a:t>Photosensitive</a:t>
            </a:r>
            <a:r>
              <a:rPr lang="sk-SK" sz="2400" dirty="0"/>
              <a:t> </a:t>
            </a:r>
            <a:r>
              <a:rPr lang="sk-SK" sz="2400" dirty="0" err="1"/>
              <a:t>detector</a:t>
            </a:r>
            <a:r>
              <a:rPr lang="sk-SK" sz="2400" dirty="0"/>
              <a:t>: </a:t>
            </a:r>
            <a:r>
              <a:rPr lang="sk-SK" sz="2400" dirty="0" err="1">
                <a:solidFill>
                  <a:srgbClr val="FFC000"/>
                </a:solidFill>
                <a:effectLst/>
              </a:rPr>
              <a:t>planar</a:t>
            </a:r>
            <a:r>
              <a:rPr lang="sk-SK" sz="2400" dirty="0"/>
              <a:t> </a:t>
            </a:r>
            <a:r>
              <a:rPr lang="sk-SK" sz="2400" dirty="0" err="1"/>
              <a:t>silicon</a:t>
            </a:r>
            <a:endParaRPr lang="sk-SK" sz="2400" dirty="0"/>
          </a:p>
          <a:p>
            <a:r>
              <a:rPr lang="nn-NO" sz="2400" dirty="0" smtClean="0"/>
              <a:t>CCD</a:t>
            </a:r>
            <a:r>
              <a:rPr lang="nn-NO" sz="2400" dirty="0"/>
              <a:t>: mega pixel (1,000 x 1,000 array).</a:t>
            </a:r>
          </a:p>
          <a:p>
            <a:r>
              <a:rPr lang="en-US" sz="2400" dirty="0" smtClean="0"/>
              <a:t>brightness </a:t>
            </a:r>
            <a:r>
              <a:rPr lang="en-US" sz="2400" dirty="0"/>
              <a:t>range (at fixed exposure time) - </a:t>
            </a:r>
            <a:r>
              <a:rPr lang="en-US" sz="2400" dirty="0" smtClean="0"/>
              <a:t>10</a:t>
            </a:r>
            <a:r>
              <a:rPr lang="en-US" sz="2400" baseline="30000" dirty="0" smtClean="0"/>
              <a:t>5</a:t>
            </a:r>
            <a:r>
              <a:rPr lang="en-US" sz="2400" dirty="0" smtClean="0"/>
              <a:t>,</a:t>
            </a:r>
            <a:r>
              <a:rPr lang="sk-SK" sz="2400" dirty="0" smtClean="0"/>
              <a:t> </a:t>
            </a:r>
            <a:r>
              <a:rPr lang="sk-SK" sz="2400" dirty="0" err="1" smtClean="0"/>
              <a:t>actually</a:t>
            </a:r>
            <a:r>
              <a:rPr lang="sk-SK" sz="2400" dirty="0" smtClean="0"/>
              <a:t> </a:t>
            </a:r>
            <a:r>
              <a:rPr lang="sk-SK" sz="2400" dirty="0" err="1"/>
              <a:t>encoded</a:t>
            </a:r>
            <a:r>
              <a:rPr lang="sk-SK" sz="2400" dirty="0"/>
              <a:t> 10</a:t>
            </a:r>
            <a:r>
              <a:rPr lang="sk-SK" sz="2400" baseline="30000" dirty="0"/>
              <a:t>2</a:t>
            </a:r>
          </a:p>
          <a:p>
            <a:r>
              <a:rPr lang="sk-SK" sz="2400" dirty="0" err="1" smtClean="0">
                <a:solidFill>
                  <a:srgbClr val="FFC000"/>
                </a:solidFill>
                <a:effectLst/>
              </a:rPr>
              <a:t>uniform</a:t>
            </a:r>
            <a:r>
              <a:rPr lang="sk-SK" sz="2400" dirty="0" smtClean="0"/>
              <a:t> </a:t>
            </a:r>
            <a:r>
              <a:rPr lang="sk-SK" sz="2400" dirty="0" err="1"/>
              <a:t>spatial</a:t>
            </a:r>
            <a:r>
              <a:rPr lang="sk-SK" sz="2400" dirty="0"/>
              <a:t> </a:t>
            </a:r>
            <a:r>
              <a:rPr lang="sk-SK" sz="2400" dirty="0" err="1"/>
              <a:t>distribution</a:t>
            </a:r>
            <a:endParaRPr lang="sk-SK" sz="2400" dirty="0"/>
          </a:p>
          <a:p>
            <a:r>
              <a:rPr lang="en-US" sz="2400" dirty="0" err="1" smtClean="0"/>
              <a:t>colour</a:t>
            </a:r>
            <a:r>
              <a:rPr lang="en-US" sz="2400" dirty="0" smtClean="0"/>
              <a:t> </a:t>
            </a:r>
            <a:r>
              <a:rPr lang="en-US" sz="2400" dirty="0"/>
              <a:t>images constructed from mosaic </a:t>
            </a:r>
            <a:r>
              <a:rPr lang="en-US" sz="2400" dirty="0" smtClean="0"/>
              <a:t>sensors</a:t>
            </a:r>
            <a:endParaRPr lang="sk-SK" sz="2400" dirty="0" smtClean="0"/>
          </a:p>
          <a:p>
            <a:r>
              <a:rPr lang="en-US" sz="2400" dirty="0"/>
              <a:t>CCD images have linear sensitivity ( ≈ 100 levels) </a:t>
            </a:r>
            <a:r>
              <a:rPr lang="en-US" sz="2400" dirty="0" smtClean="0"/>
              <a:t>and</a:t>
            </a:r>
            <a:r>
              <a:rPr lang="sk-SK" sz="2400" dirty="0" smtClean="0"/>
              <a:t> </a:t>
            </a:r>
            <a:r>
              <a:rPr lang="sk-SK" sz="2400" dirty="0" err="1" smtClean="0"/>
              <a:t>Gaussian</a:t>
            </a:r>
            <a:r>
              <a:rPr lang="sk-SK" sz="2400" dirty="0" smtClean="0"/>
              <a:t> </a:t>
            </a:r>
            <a:r>
              <a:rPr lang="sk-SK" sz="2400" dirty="0" err="1" smtClean="0"/>
              <a:t>noise</a:t>
            </a:r>
            <a:endParaRPr lang="sk-SK" sz="2400" dirty="0"/>
          </a:p>
          <a:p>
            <a:pPr marL="0" indent="0" algn="ctr">
              <a:buNone/>
            </a:pPr>
            <a:r>
              <a:rPr lang="sk-SK" sz="2400" dirty="0" smtClean="0"/>
              <a:t>I(x</a:t>
            </a:r>
            <a:r>
              <a:rPr lang="sk-SK" sz="2400" dirty="0"/>
              <a:t>, y) = i(x, y) </a:t>
            </a:r>
            <a:r>
              <a:rPr lang="sk-SK" sz="2400" dirty="0" smtClean="0"/>
              <a:t>±</a:t>
            </a:r>
            <a:r>
              <a:rPr lang="el-GR" sz="2400" dirty="0" smtClean="0"/>
              <a:t>σ</a:t>
            </a:r>
            <a:r>
              <a:rPr lang="sk-SK" sz="2400" dirty="0" smtClean="0"/>
              <a:t> </a:t>
            </a:r>
            <a:endParaRPr lang="sk-SK" sz="2400" dirty="0"/>
          </a:p>
        </p:txBody>
      </p:sp>
      <p:sp>
        <p:nvSpPr>
          <p:cNvPr id="4" name="Rectangle 3"/>
          <p:cNvSpPr/>
          <p:nvPr/>
        </p:nvSpPr>
        <p:spPr>
          <a:xfrm>
            <a:off x="4295552" y="699839"/>
            <a:ext cx="4848447" cy="57800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</a:pPr>
            <a:r>
              <a:rPr lang="sk-SK" sz="24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t>Photosensitive</a:t>
            </a:r>
            <a:r>
              <a:rPr lang="sk-SK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t> </a:t>
            </a:r>
            <a:r>
              <a:rPr lang="sk-SK" sz="24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t>detector</a:t>
            </a:r>
            <a:r>
              <a:rPr lang="sk-SK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t>: </a:t>
            </a:r>
            <a:r>
              <a:rPr lang="sk-SK" sz="2400" dirty="0" err="1">
                <a:solidFill>
                  <a:srgbClr val="FFC000"/>
                </a:solidFill>
                <a:latin typeface="+mn-lt"/>
                <a:cs typeface="+mn-cs"/>
              </a:rPr>
              <a:t>hemispherical</a:t>
            </a:r>
            <a:r>
              <a:rPr lang="sk-SK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t> </a:t>
            </a:r>
            <a:r>
              <a:rPr lang="sk-SK" sz="24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t>retina</a:t>
            </a:r>
            <a:endParaRPr lang="sk-SK" sz="2400" dirty="0">
              <a:effectLst>
                <a:outerShdw blurRad="38100" dist="38100" dir="2700000" algn="tl">
                  <a:srgbClr val="000000"/>
                </a:outerShdw>
              </a:effectLst>
              <a:latin typeface="+mn-lt"/>
              <a:cs typeface="+mn-cs"/>
            </a:endParaRPr>
          </a:p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</a:pPr>
            <a:r>
              <a:rPr lang="en-US" sz="240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t>rods</a:t>
            </a: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t>: 75- 150 million high sensitivity </a:t>
            </a:r>
            <a:r>
              <a:rPr lang="en-US" sz="240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t>monochromatic</a:t>
            </a:r>
            <a:r>
              <a:rPr lang="sk-SK" sz="240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t> </a:t>
            </a:r>
            <a:r>
              <a:rPr lang="sk-SK" sz="2400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t>receptors</a:t>
            </a:r>
            <a:endParaRPr lang="sk-SK" sz="2400" dirty="0">
              <a:effectLst>
                <a:outerShdw blurRad="38100" dist="38100" dir="2700000" algn="tl">
                  <a:srgbClr val="000000"/>
                </a:outerShdw>
              </a:effectLst>
              <a:latin typeface="+mn-lt"/>
              <a:cs typeface="+mn-cs"/>
            </a:endParaRPr>
          </a:p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</a:pPr>
            <a:r>
              <a:rPr lang="en-US" sz="240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t>cones</a:t>
            </a: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t>: 6-7 million low sensitivity </a:t>
            </a:r>
            <a:r>
              <a:rPr lang="en-US" sz="24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t>colour</a:t>
            </a: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t> receptors (</a:t>
            </a:r>
            <a:r>
              <a:rPr lang="en-US" sz="240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t>in</a:t>
            </a:r>
            <a:r>
              <a:rPr lang="sk-SK" sz="240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t> </a:t>
            </a:r>
            <a:r>
              <a:rPr lang="sk-SK" sz="2400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t>fovea</a:t>
            </a:r>
            <a:r>
              <a:rPr lang="sk-SK" sz="240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t>)</a:t>
            </a:r>
            <a:endParaRPr lang="sk-SK" sz="2400" dirty="0">
              <a:effectLst>
                <a:outerShdw blurRad="38100" dist="38100" dir="2700000" algn="tl">
                  <a:srgbClr val="000000"/>
                </a:outerShdw>
              </a:effectLst>
              <a:latin typeface="+mn-lt"/>
              <a:cs typeface="+mn-cs"/>
            </a:endParaRPr>
          </a:p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</a:pP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t>brightness range - 10</a:t>
            </a:r>
            <a:r>
              <a:rPr lang="en-US" sz="2400" baseline="3000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t>7</a:t>
            </a: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t>, actually encoded </a:t>
            </a:r>
            <a:r>
              <a:rPr lang="en-US" sz="240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t>10</a:t>
            </a:r>
            <a:r>
              <a:rPr lang="en-US" sz="2400" baseline="3000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t>5</a:t>
            </a:r>
            <a:endParaRPr lang="en-US" sz="2400" dirty="0">
              <a:effectLst>
                <a:outerShdw blurRad="38100" dist="38100" dir="2700000" algn="tl">
                  <a:srgbClr val="000000"/>
                </a:outerShdw>
              </a:effectLst>
              <a:latin typeface="+mn-lt"/>
              <a:cs typeface="+mn-cs"/>
            </a:endParaRPr>
          </a:p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</a:pPr>
            <a:r>
              <a:rPr lang="sk-SK" sz="2400" dirty="0" err="1" smtClean="0">
                <a:solidFill>
                  <a:srgbClr val="FFC000"/>
                </a:solidFill>
                <a:latin typeface="+mn-lt"/>
                <a:cs typeface="+mn-cs"/>
              </a:rPr>
              <a:t>non-uniform</a:t>
            </a:r>
            <a:r>
              <a:rPr lang="sk-SK" sz="240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t> </a:t>
            </a:r>
            <a:r>
              <a:rPr lang="sk-SK" sz="24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t>spatial</a:t>
            </a:r>
            <a:r>
              <a:rPr lang="sk-SK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t> </a:t>
            </a:r>
            <a:r>
              <a:rPr lang="sk-SK" sz="24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t>distribution</a:t>
            </a:r>
            <a:endParaRPr lang="sk-SK" sz="2400" dirty="0">
              <a:effectLst>
                <a:outerShdw blurRad="38100" dist="38100" dir="2700000" algn="tl">
                  <a:srgbClr val="000000"/>
                </a:outerShdw>
              </a:effectLst>
              <a:latin typeface="+mn-lt"/>
              <a:cs typeface="+mn-cs"/>
            </a:endParaRPr>
          </a:p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</a:pPr>
            <a:endParaRPr lang="sk-SK" sz="2400" dirty="0" smtClean="0">
              <a:effectLst>
                <a:outerShdw blurRad="38100" dist="38100" dir="2700000" algn="tl">
                  <a:srgbClr val="000000"/>
                </a:outerShdw>
              </a:effectLst>
              <a:latin typeface="+mn-lt"/>
              <a:cs typeface="+mn-cs"/>
            </a:endParaRPr>
          </a:p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</a:pPr>
            <a:r>
              <a:rPr lang="en-US" sz="240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t>The </a:t>
            </a: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t>human eye has sensitivity to proportional </a:t>
            </a:r>
            <a:r>
              <a:rPr lang="en-US" sz="240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t>differences</a:t>
            </a:r>
            <a:r>
              <a:rPr lang="sk-SK" sz="240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t> ( </a:t>
            </a:r>
            <a:r>
              <a:rPr lang="sk-SK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t>≈ 100 </a:t>
            </a:r>
            <a:r>
              <a:rPr lang="sk-SK" sz="24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t>levels</a:t>
            </a:r>
            <a:r>
              <a:rPr lang="sk-SK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t>), </a:t>
            </a:r>
            <a:r>
              <a:rPr lang="sk-SK" sz="24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t>i.e</a:t>
            </a:r>
            <a:r>
              <a:rPr lang="sk-SK" sz="240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t>.: </a:t>
            </a:r>
          </a:p>
          <a:p>
            <a:pPr>
              <a:spcBef>
                <a:spcPct val="20000"/>
              </a:spcBef>
              <a:buClr>
                <a:schemeClr val="hlink"/>
              </a:buClr>
              <a:buSzPct val="70000"/>
            </a:pPr>
            <a:r>
              <a:rPr lang="sk-SK" sz="240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t>    </a:t>
            </a:r>
            <a:r>
              <a:rPr lang="es-ES" sz="240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t>S(x</a:t>
            </a:r>
            <a:r>
              <a:rPr lang="es-E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t>, y) = i(x</a:t>
            </a:r>
            <a:r>
              <a:rPr lang="es-ES" sz="2400" baseline="-2500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t>1</a:t>
            </a:r>
            <a:r>
              <a:rPr lang="es-E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t>, y</a:t>
            </a:r>
            <a:r>
              <a:rPr lang="es-ES" sz="2400" baseline="-2500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t>1</a:t>
            </a:r>
            <a:r>
              <a:rPr lang="es-E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t>) − i(x</a:t>
            </a:r>
            <a:r>
              <a:rPr lang="es-ES" sz="2400" baseline="-2500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t>2</a:t>
            </a:r>
            <a:r>
              <a:rPr lang="es-E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t>, y</a:t>
            </a:r>
            <a:r>
              <a:rPr lang="es-ES" sz="2400" baseline="-2500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t>2</a:t>
            </a:r>
            <a:r>
              <a:rPr lang="es-E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t>) </a:t>
            </a:r>
            <a:r>
              <a:rPr lang="sk-SK" sz="2400" dirty="0" smtClean="0"/>
              <a:t>± </a:t>
            </a:r>
            <a:r>
              <a:rPr lang="el-GR" sz="2400" dirty="0" smtClean="0"/>
              <a:t>γ</a:t>
            </a:r>
            <a:r>
              <a:rPr lang="es-ES" sz="24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S(x</a:t>
            </a:r>
            <a:r>
              <a:rPr lang="es-ES" sz="24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, y) </a:t>
            </a:r>
            <a:endParaRPr lang="sk-SK" sz="2400" dirty="0">
              <a:effectLst>
                <a:outerShdw blurRad="38100" dist="38100" dir="2700000" algn="tl">
                  <a:srgbClr val="000000"/>
                </a:outerShdw>
              </a:effectLst>
              <a:latin typeface="+mn-lt"/>
              <a:cs typeface="+mn-cs"/>
            </a:endParaRPr>
          </a:p>
        </p:txBody>
      </p:sp>
      <p:cxnSp>
        <p:nvCxnSpPr>
          <p:cNvPr id="6" name="Straight Connector 5"/>
          <p:cNvCxnSpPr/>
          <p:nvPr/>
        </p:nvCxnSpPr>
        <p:spPr bwMode="auto">
          <a:xfrm>
            <a:off x="4242397" y="1146407"/>
            <a:ext cx="0" cy="550957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45631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Vlastnosti obrazu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sz="2800" b="1" dirty="0" smtClean="0">
                <a:solidFill>
                  <a:srgbClr val="FFC000"/>
                </a:solidFill>
              </a:rPr>
              <a:t>Analógový obraz </a:t>
            </a:r>
            <a:r>
              <a:rPr lang="sk-SK" sz="2800" dirty="0" smtClean="0"/>
              <a:t>je 2D obraz F(</a:t>
            </a:r>
            <a:r>
              <a:rPr lang="sk-SK" sz="2800" dirty="0" err="1" smtClean="0"/>
              <a:t>x,y</a:t>
            </a:r>
            <a:r>
              <a:rPr lang="sk-SK" sz="2800" dirty="0" smtClean="0"/>
              <a:t>) s nekonečnou presnosťou parametrov x a y a nekonečnú presnosť intenzity v každom bode (</a:t>
            </a:r>
            <a:r>
              <a:rPr lang="sk-SK" sz="2800" dirty="0" err="1" smtClean="0"/>
              <a:t>x,y</a:t>
            </a:r>
            <a:r>
              <a:rPr lang="sk-SK" sz="2800" dirty="0" smtClean="0"/>
              <a:t>)</a:t>
            </a:r>
          </a:p>
          <a:p>
            <a:r>
              <a:rPr lang="sk-SK" sz="2800" b="1" dirty="0" smtClean="0">
                <a:solidFill>
                  <a:srgbClr val="FFC000"/>
                </a:solidFill>
              </a:rPr>
              <a:t>Digitálny obraz </a:t>
            </a:r>
            <a:r>
              <a:rPr lang="sk-SK" sz="2800" dirty="0" smtClean="0"/>
              <a:t>je 2D obraz I[</a:t>
            </a:r>
            <a:r>
              <a:rPr lang="sk-SK" sz="2800" dirty="0" err="1" smtClean="0"/>
              <a:t>r,c</a:t>
            </a:r>
            <a:r>
              <a:rPr lang="sk-SK" sz="2800" dirty="0" smtClean="0"/>
              <a:t>] reprezentovaný diskrétnym 2D poľom vzoriek intenzít, kde každá je reprezentovaný limitovanou presnosťou</a:t>
            </a:r>
            <a:endParaRPr lang="sk-SK" sz="2800" dirty="0"/>
          </a:p>
        </p:txBody>
      </p:sp>
    </p:spTree>
    <p:extLst>
      <p:ext uri="{BB962C8B-B14F-4D97-AF65-F5344CB8AC3E}">
        <p14:creationId xmlns:p14="http://schemas.microsoft.com/office/powerpoint/2010/main" val="2690880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4495" y="330958"/>
            <a:ext cx="8229600" cy="4525963"/>
          </a:xfrm>
        </p:spPr>
        <p:txBody>
          <a:bodyPr/>
          <a:lstStyle/>
          <a:p>
            <a:r>
              <a:rPr lang="sk-SK" sz="2800" b="1" dirty="0" err="1" smtClean="0">
                <a:solidFill>
                  <a:srgbClr val="FFC000"/>
                </a:solidFill>
              </a:rPr>
              <a:t>Šedotónový</a:t>
            </a:r>
            <a:r>
              <a:rPr lang="sk-SK" sz="2800" b="1" dirty="0" smtClean="0">
                <a:solidFill>
                  <a:srgbClr val="FFC000"/>
                </a:solidFill>
              </a:rPr>
              <a:t> obraz </a:t>
            </a:r>
            <a:r>
              <a:rPr lang="sk-SK" sz="2800" dirty="0" smtClean="0"/>
              <a:t>(</a:t>
            </a:r>
            <a:r>
              <a:rPr lang="sk-SK" sz="2800" dirty="0" err="1" smtClean="0"/>
              <a:t>grey</a:t>
            </a:r>
            <a:r>
              <a:rPr lang="sk-SK" sz="2800" dirty="0" smtClean="0"/>
              <a:t> </a:t>
            </a:r>
            <a:r>
              <a:rPr lang="sk-SK" sz="2800" dirty="0" err="1" smtClean="0"/>
              <a:t>scale</a:t>
            </a:r>
            <a:r>
              <a:rPr lang="sk-SK" sz="2800" dirty="0" smtClean="0"/>
              <a:t> </a:t>
            </a:r>
            <a:r>
              <a:rPr lang="sk-SK" sz="2800" dirty="0" err="1" smtClean="0"/>
              <a:t>image</a:t>
            </a:r>
            <a:r>
              <a:rPr lang="sk-SK" sz="2800" dirty="0" smtClean="0"/>
              <a:t>) je monochromatický obraz I[</a:t>
            </a:r>
            <a:r>
              <a:rPr lang="sk-SK" sz="2800" dirty="0" err="1" smtClean="0"/>
              <a:t>r,c</a:t>
            </a:r>
            <a:r>
              <a:rPr lang="sk-SK" sz="2800" dirty="0" smtClean="0"/>
              <a:t>] s jednou hodnotou intenzity pre každý pixel</a:t>
            </a:r>
          </a:p>
          <a:p>
            <a:r>
              <a:rPr lang="sk-SK" sz="2800" b="1" dirty="0" err="1" smtClean="0">
                <a:solidFill>
                  <a:srgbClr val="FFC000"/>
                </a:solidFill>
              </a:rPr>
              <a:t>Multispektrálny</a:t>
            </a:r>
            <a:r>
              <a:rPr lang="sk-SK" sz="2800" b="1" dirty="0" smtClean="0">
                <a:solidFill>
                  <a:srgbClr val="FFC000"/>
                </a:solidFill>
              </a:rPr>
              <a:t> obraz </a:t>
            </a:r>
            <a:r>
              <a:rPr lang="sk-SK" sz="2800" dirty="0" smtClean="0"/>
              <a:t>je 2D obraz M[</a:t>
            </a:r>
            <a:r>
              <a:rPr lang="sk-SK" sz="2800" dirty="0" err="1" smtClean="0"/>
              <a:t>x,y</a:t>
            </a:r>
            <a:r>
              <a:rPr lang="sk-SK" sz="2800" dirty="0" smtClean="0"/>
              <a:t>] s vektorom hodnôt pre každý bod obrazu </a:t>
            </a:r>
          </a:p>
          <a:p>
            <a:pPr marL="0" indent="0">
              <a:buNone/>
            </a:pPr>
            <a:r>
              <a:rPr lang="sk-SK" sz="2800" dirty="0" smtClean="0"/>
              <a:t>    (farebný obraz – 3 hodnoty)</a:t>
            </a:r>
          </a:p>
          <a:p>
            <a:r>
              <a:rPr lang="sk-SK" sz="2800" b="1" dirty="0" smtClean="0">
                <a:solidFill>
                  <a:srgbClr val="FFC000"/>
                </a:solidFill>
              </a:rPr>
              <a:t>Binárny obraz </a:t>
            </a:r>
            <a:r>
              <a:rPr lang="sk-SK" sz="2800" dirty="0" smtClean="0"/>
              <a:t>je digitálny obraz s hodnotami v </a:t>
            </a:r>
            <a:r>
              <a:rPr lang="sk-SK" sz="2800" dirty="0" err="1" smtClean="0"/>
              <a:t>pixeloch</a:t>
            </a:r>
            <a:r>
              <a:rPr lang="sk-SK" sz="2800" dirty="0" smtClean="0"/>
              <a:t> 0 alebo 1 </a:t>
            </a:r>
            <a:endParaRPr lang="sk-SK" sz="28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57" t="28477" r="6978" b="18328"/>
          <a:stretch/>
        </p:blipFill>
        <p:spPr bwMode="auto">
          <a:xfrm>
            <a:off x="1132763" y="4111316"/>
            <a:ext cx="7069541" cy="27057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72965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Obraz ako funkcia</a:t>
            </a: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01" t="25608" r="19607" b="13574"/>
          <a:stretch/>
        </p:blipFill>
        <p:spPr bwMode="auto">
          <a:xfrm>
            <a:off x="665256" y="1378425"/>
            <a:ext cx="7850947" cy="53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18489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Digitalizácia obrazu</a:t>
            </a:r>
            <a:endParaRPr lang="sk-SK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 smtClean="0"/>
              <a:t>Digitalizácia obrazu je </a:t>
            </a:r>
            <a:r>
              <a:rPr lang="sk-SK" dirty="0" err="1" smtClean="0">
                <a:solidFill>
                  <a:srgbClr val="FFC000"/>
                </a:solidFill>
              </a:rPr>
              <a:t>navzorkovanie</a:t>
            </a:r>
            <a:r>
              <a:rPr lang="sk-SK" dirty="0" smtClean="0">
                <a:solidFill>
                  <a:srgbClr val="FFC000"/>
                </a:solidFill>
              </a:rPr>
              <a:t> (</a:t>
            </a:r>
            <a:r>
              <a:rPr lang="sk-SK" dirty="0" err="1" smtClean="0">
                <a:solidFill>
                  <a:srgbClr val="FFC000"/>
                </a:solidFill>
              </a:rPr>
              <a:t>sampling</a:t>
            </a:r>
            <a:r>
              <a:rPr lang="sk-SK" dirty="0" smtClean="0">
                <a:solidFill>
                  <a:srgbClr val="FFC000"/>
                </a:solidFill>
              </a:rPr>
              <a:t>) </a:t>
            </a:r>
            <a:r>
              <a:rPr lang="sk-SK" dirty="0" smtClean="0"/>
              <a:t>spojitého obrazu do mriežky</a:t>
            </a:r>
          </a:p>
          <a:p>
            <a:r>
              <a:rPr lang="sk-SK" dirty="0" smtClean="0"/>
              <a:t>Mriežka je zvyčajne pravidelného tvaru </a:t>
            </a:r>
            <a:r>
              <a:rPr lang="sk-SK" u="sng" dirty="0" smtClean="0"/>
              <a:t>štvorcové</a:t>
            </a:r>
            <a:r>
              <a:rPr lang="sk-SK" dirty="0" smtClean="0"/>
              <a:t> a </a:t>
            </a:r>
            <a:r>
              <a:rPr lang="sk-SK" dirty="0" err="1" smtClean="0"/>
              <a:t>hexagonálne</a:t>
            </a:r>
            <a:endParaRPr lang="sk-SK" dirty="0" smtClean="0"/>
          </a:p>
          <a:p>
            <a:r>
              <a:rPr lang="sk-SK" dirty="0" smtClean="0"/>
              <a:t>Ďalším aspektom vzorkovania je nastavenie vzdialenosti medzi vzorkovanými bodmi</a:t>
            </a:r>
          </a:p>
          <a:p>
            <a:pPr lvl="1"/>
            <a:r>
              <a:rPr lang="sk-SK" dirty="0" smtClean="0"/>
              <a:t>Čím menšia vzorkovacia vzdialenosť tým väčšie rozlíšenie </a:t>
            </a:r>
            <a:endParaRPr lang="sk-SK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24" t="24896" r="16268" b="11881"/>
          <a:stretch/>
        </p:blipFill>
        <p:spPr bwMode="auto">
          <a:xfrm>
            <a:off x="450376" y="1473958"/>
            <a:ext cx="8352430" cy="4817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43048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Typy</a:t>
            </a:r>
            <a:r>
              <a:rPr lang="en-US" dirty="0" smtClean="0"/>
              <a:t> </a:t>
            </a:r>
            <a:r>
              <a:rPr lang="en-US" dirty="0" err="1" smtClean="0"/>
              <a:t>mrie</a:t>
            </a:r>
            <a:r>
              <a:rPr lang="sk-SK" dirty="0" smtClean="0"/>
              <a:t>žky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13848"/>
            <a:ext cx="8229600" cy="4525963"/>
          </a:xfrm>
        </p:spPr>
        <p:txBody>
          <a:bodyPr/>
          <a:lstStyle/>
          <a:p>
            <a:r>
              <a:rPr lang="sk-SK" dirty="0" smtClean="0"/>
              <a:t>768x576 PAL</a:t>
            </a:r>
          </a:p>
          <a:p>
            <a:r>
              <a:rPr lang="sk-SK" dirty="0" smtClean="0"/>
              <a:t>640x480 NTSC</a:t>
            </a:r>
          </a:p>
          <a:p>
            <a:r>
              <a:rPr lang="sk-SK" dirty="0" smtClean="0"/>
              <a:t>1920x1080 HD</a:t>
            </a:r>
            <a:endParaRPr lang="sk-SK" dirty="0"/>
          </a:p>
          <a:p>
            <a:endParaRPr lang="sk-SK" dirty="0" smtClean="0"/>
          </a:p>
          <a:p>
            <a:endParaRPr lang="sk-SK" dirty="0"/>
          </a:p>
          <a:p>
            <a:endParaRPr lang="sk-SK" dirty="0" smtClean="0"/>
          </a:p>
          <a:p>
            <a:r>
              <a:rPr lang="sk-SK" dirty="0" smtClean="0">
                <a:solidFill>
                  <a:srgbClr val="FFC000"/>
                </a:solidFill>
              </a:rPr>
              <a:t>Raster</a:t>
            </a:r>
            <a:r>
              <a:rPr lang="sk-SK" dirty="0" smtClean="0"/>
              <a:t> je mriežka na ktorej sú definované susednosti</a:t>
            </a: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10" t="37970" r="50588" b="33373"/>
          <a:stretch/>
        </p:blipFill>
        <p:spPr bwMode="auto">
          <a:xfrm>
            <a:off x="3886767" y="1678674"/>
            <a:ext cx="4755105" cy="21836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496" t="60508" r="9515" b="33373"/>
          <a:stretch/>
        </p:blipFill>
        <p:spPr bwMode="auto">
          <a:xfrm>
            <a:off x="3886766" y="4140957"/>
            <a:ext cx="4997355" cy="4662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04627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4495" y="124513"/>
            <a:ext cx="8229600" cy="858126"/>
          </a:xfrm>
        </p:spPr>
        <p:txBody>
          <a:bodyPr/>
          <a:lstStyle/>
          <a:p>
            <a:r>
              <a:rPr lang="sk-SK" dirty="0" smtClean="0"/>
              <a:t>Susednosť a spojitosť pixlov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980887"/>
            <a:ext cx="8229600" cy="2145276"/>
          </a:xfrm>
        </p:spPr>
        <p:txBody>
          <a:bodyPr/>
          <a:lstStyle/>
          <a:p>
            <a:r>
              <a:rPr lang="sk-SK" sz="2800" dirty="0" smtClean="0"/>
              <a:t>Ak existuje cesta medzi ľubovolným 2 obrazovými bodmi, tieto nazývame spojité</a:t>
            </a:r>
            <a:endParaRPr lang="en-US" sz="2800" dirty="0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19" t="26507" r="26007" b="14925"/>
          <a:stretch/>
        </p:blipFill>
        <p:spPr bwMode="auto">
          <a:xfrm>
            <a:off x="382138" y="867292"/>
            <a:ext cx="5322626" cy="31135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387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79" t="46566" r="13955" b="16274"/>
          <a:stretch/>
        </p:blipFill>
        <p:spPr bwMode="auto">
          <a:xfrm>
            <a:off x="1897040" y="4899710"/>
            <a:ext cx="6059607" cy="19582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56127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Paradox pretínajúcej čiary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03762"/>
            <a:ext cx="8229600" cy="2149285"/>
          </a:xfrm>
        </p:spPr>
        <p:txBody>
          <a:bodyPr/>
          <a:lstStyle/>
          <a:p>
            <a:r>
              <a:rPr lang="sk-SK" dirty="0" smtClean="0"/>
              <a:t>Obr. a: ak uvažujeme 4-spojitosť čiary v ľavo nie sú spojité </a:t>
            </a:r>
          </a:p>
          <a:p>
            <a:r>
              <a:rPr lang="sk-SK" dirty="0" smtClean="0"/>
              <a:t>Obr. b: ak uvažujeme 8-spojitosť: čiara nepretína kruh lebo nemaju spoločný bod</a:t>
            </a:r>
            <a:endParaRPr lang="en-US" dirty="0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63" t="37970" r="47611" b="22269"/>
          <a:stretch/>
        </p:blipFill>
        <p:spPr bwMode="auto">
          <a:xfrm>
            <a:off x="1746914" y="1473959"/>
            <a:ext cx="5172502" cy="30298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56318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38158"/>
            <a:ext cx="8229600" cy="858126"/>
          </a:xfrm>
        </p:spPr>
        <p:txBody>
          <a:bodyPr/>
          <a:lstStyle/>
          <a:p>
            <a:r>
              <a:rPr lang="en-US" dirty="0" err="1" smtClean="0"/>
              <a:t>Kvantiz</a:t>
            </a:r>
            <a:r>
              <a:rPr lang="sk-SK" dirty="0" smtClean="0"/>
              <a:t>ácia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2735" y="1204415"/>
            <a:ext cx="8229600" cy="4525963"/>
          </a:xfrm>
        </p:spPr>
        <p:txBody>
          <a:bodyPr/>
          <a:lstStyle/>
          <a:p>
            <a:r>
              <a:rPr lang="sk-SK" sz="2800" dirty="0"/>
              <a:t>j</a:t>
            </a:r>
            <a:r>
              <a:rPr lang="sk-SK" sz="2800" dirty="0" smtClean="0"/>
              <a:t>e prechod medzi spojitou hodnotou obrazovej funkcie a jej digitálnym ekvivalentom</a:t>
            </a:r>
          </a:p>
          <a:p>
            <a:r>
              <a:rPr lang="sk-SK" sz="2800" dirty="0" smtClean="0"/>
              <a:t>Kvantizácia na k rovnakých intervalov</a:t>
            </a:r>
          </a:p>
          <a:p>
            <a:r>
              <a:rPr lang="sk-SK" sz="2800" dirty="0"/>
              <a:t>k</a:t>
            </a:r>
            <a:r>
              <a:rPr lang="sk-SK" sz="2800" dirty="0" smtClean="0"/>
              <a:t> = 2</a:t>
            </a:r>
            <a:r>
              <a:rPr lang="sk-SK" sz="2800" baseline="30000" dirty="0" smtClean="0"/>
              <a:t>b </a:t>
            </a:r>
            <a:r>
              <a:rPr lang="sk-SK" sz="2800" dirty="0" smtClean="0"/>
              <a:t>, b je počet bitov</a:t>
            </a:r>
          </a:p>
          <a:p>
            <a:r>
              <a:rPr lang="sk-SK" sz="2800" dirty="0" smtClean="0"/>
              <a:t>Malé k – vznikajú nepravé kontúry</a:t>
            </a:r>
          </a:p>
          <a:p>
            <a:pPr marL="1077913" lvl="1" indent="-354013">
              <a:buNone/>
            </a:pPr>
            <a:r>
              <a:rPr lang="en-US" sz="2400" dirty="0" err="1" smtClean="0"/>
              <a:t>Rie</a:t>
            </a:r>
            <a:r>
              <a:rPr lang="sk-SK" sz="2400" dirty="0" smtClean="0"/>
              <a:t>šenie : </a:t>
            </a:r>
          </a:p>
          <a:p>
            <a:pPr marL="1077913" lvl="1" indent="-354013"/>
            <a:r>
              <a:rPr lang="sk-SK" sz="2400" dirty="0"/>
              <a:t>Aspoň 100 úrovní šedej </a:t>
            </a:r>
          </a:p>
          <a:p>
            <a:pPr marL="1077913" lvl="1" indent="-354013"/>
            <a:r>
              <a:rPr lang="sk-SK" sz="2400" dirty="0" smtClean="0"/>
              <a:t>Rozdelenie na k nepravidelných intervalov</a:t>
            </a:r>
          </a:p>
          <a:p>
            <a:r>
              <a:rPr lang="sk-SK" sz="2800" dirty="0" smtClean="0"/>
              <a:t>Človek je schopný rozpoznať asi 60 odtieňov šedej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675258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5" descr="palet_webQ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9775" y="601663"/>
            <a:ext cx="2030413" cy="2030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6" descr="palet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700" y="611188"/>
            <a:ext cx="2030413" cy="2030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" name="Object 7"/>
          <p:cNvGraphicFramePr>
            <a:graphicFrameLocks noChangeAspect="1"/>
          </p:cNvGraphicFramePr>
          <p:nvPr/>
        </p:nvGraphicFramePr>
        <p:xfrm>
          <a:off x="4610100" y="3036888"/>
          <a:ext cx="4341813" cy="3597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92" name="Image" r:id="rId5" imgW="7535475" imgH="5896223" progId="Photoshop.Image.5">
                  <p:embed/>
                </p:oleObj>
              </mc:Choice>
              <mc:Fallback>
                <p:oleObj name="Image" r:id="rId5" imgW="7535475" imgH="5896223" progId="Photoshop.Image.5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10100" y="3036888"/>
                        <a:ext cx="4341813" cy="3597275"/>
                      </a:xfrm>
                      <a:prstGeom prst="rect">
                        <a:avLst/>
                      </a:prstGeom>
                      <a:noFill/>
                      <a:ln w="9525" cap="flat" cmpd="sng" algn="ctr">
                        <a:solidFill>
                          <a:schemeClr val="tx1"/>
                        </a:solidFill>
                        <a:prstDash val="solid"/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Picture 10" descr="wiz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088" y="3033713"/>
            <a:ext cx="4365625" cy="36004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200102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671" t="21671" r="27239" b="12061"/>
          <a:stretch/>
        </p:blipFill>
        <p:spPr bwMode="auto">
          <a:xfrm>
            <a:off x="1446662" y="529432"/>
            <a:ext cx="6237028" cy="61374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89531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172" t="35282" r="29365" b="26031"/>
          <a:stretch/>
        </p:blipFill>
        <p:spPr bwMode="auto">
          <a:xfrm>
            <a:off x="1555844" y="1228296"/>
            <a:ext cx="6346210" cy="47268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94702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Problém priestorovej </a:t>
            </a:r>
            <a:r>
              <a:rPr lang="sk-SK" dirty="0" err="1" smtClean="0"/>
              <a:t>kvantizácie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313" t="17552" r="22985" b="10657"/>
          <a:stretch/>
        </p:blipFill>
        <p:spPr bwMode="auto">
          <a:xfrm>
            <a:off x="1520456" y="1706333"/>
            <a:ext cx="5556702" cy="50164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60080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5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Metriky </a:t>
            </a:r>
            <a:endParaRPr lang="en-US"/>
          </a:p>
        </p:txBody>
      </p:sp>
      <p:sp>
        <p:nvSpPr>
          <p:cNvPr id="3645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31963"/>
            <a:ext cx="3925888" cy="1912937"/>
          </a:xfrm>
        </p:spPr>
        <p:txBody>
          <a:bodyPr/>
          <a:lstStyle/>
          <a:p>
            <a:pPr>
              <a:buFontTx/>
              <a:buNone/>
            </a:pPr>
            <a:r>
              <a:rPr lang="en-US" sz="2800"/>
              <a:t>Eu</a:t>
            </a:r>
            <a:r>
              <a:rPr lang="sk-SK" sz="2800"/>
              <a:t>k</a:t>
            </a:r>
            <a:r>
              <a:rPr lang="en-US" sz="2800"/>
              <a:t>lid</a:t>
            </a:r>
            <a:r>
              <a:rPr lang="sk-SK" sz="2800"/>
              <a:t>ovská</a:t>
            </a:r>
            <a:endParaRPr lang="en-US" sz="2800"/>
          </a:p>
          <a:p>
            <a:pPr>
              <a:buFontTx/>
              <a:buNone/>
            </a:pPr>
            <a:r>
              <a:rPr lang="en-US" sz="2800"/>
              <a:t>City Block</a:t>
            </a:r>
            <a:r>
              <a:rPr lang="sk-SK" sz="2800"/>
              <a:t> (Manhattan)</a:t>
            </a:r>
          </a:p>
          <a:p>
            <a:pPr>
              <a:buFontTx/>
              <a:buNone/>
            </a:pPr>
            <a:r>
              <a:rPr lang="en-US" sz="2800"/>
              <a:t>Chessboard</a:t>
            </a:r>
          </a:p>
        </p:txBody>
      </p:sp>
      <p:pic>
        <p:nvPicPr>
          <p:cNvPr id="364548" name="Picture 4" descr="dist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4165600"/>
            <a:ext cx="2057400" cy="2057400"/>
          </a:xfrm>
          <a:prstGeom prst="rect">
            <a:avLst/>
          </a:prstGeom>
          <a:noFill/>
          <a:ln w="12700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4549" name="Picture 5" descr="euclidian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4191000"/>
            <a:ext cx="1981200" cy="1981200"/>
          </a:xfrm>
          <a:prstGeom prst="rect">
            <a:avLst/>
          </a:prstGeom>
          <a:noFill/>
          <a:ln w="12700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4550" name="Picture 6" descr="cityblock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4191000"/>
            <a:ext cx="1981200" cy="1981200"/>
          </a:xfrm>
          <a:prstGeom prst="rect">
            <a:avLst/>
          </a:prstGeom>
          <a:noFill/>
          <a:ln w="12700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4551" name="Picture 7" descr="chessboard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2625" y="4191000"/>
            <a:ext cx="1958975" cy="1958975"/>
          </a:xfrm>
          <a:prstGeom prst="rect">
            <a:avLst/>
          </a:prstGeom>
          <a:noFill/>
          <a:ln w="12700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4552" name="Text Box 8"/>
          <p:cNvSpPr txBox="1">
            <a:spLocks noChangeArrowheads="1"/>
          </p:cNvSpPr>
          <p:nvPr/>
        </p:nvSpPr>
        <p:spPr bwMode="auto">
          <a:xfrm>
            <a:off x="762000" y="6248400"/>
            <a:ext cx="10668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000">
                <a:latin typeface="Times" pitchFamily="18" charset="0"/>
              </a:rPr>
              <a:t>Original</a:t>
            </a:r>
          </a:p>
        </p:txBody>
      </p:sp>
      <p:sp>
        <p:nvSpPr>
          <p:cNvPr id="364553" name="Text Box 9"/>
          <p:cNvSpPr txBox="1">
            <a:spLocks noChangeArrowheads="1"/>
          </p:cNvSpPr>
          <p:nvPr/>
        </p:nvSpPr>
        <p:spPr bwMode="auto">
          <a:xfrm>
            <a:off x="2667000" y="6248400"/>
            <a:ext cx="19812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sk-SK" sz="2000">
                <a:latin typeface="Times" pitchFamily="18" charset="0"/>
              </a:rPr>
              <a:t>Euklidovská </a:t>
            </a:r>
            <a:endParaRPr lang="en-US" sz="2000">
              <a:latin typeface="Times" pitchFamily="18" charset="0"/>
            </a:endParaRPr>
          </a:p>
        </p:txBody>
      </p:sp>
      <p:sp>
        <p:nvSpPr>
          <p:cNvPr id="364554" name="Text Box 10"/>
          <p:cNvSpPr txBox="1">
            <a:spLocks noChangeArrowheads="1"/>
          </p:cNvSpPr>
          <p:nvPr/>
        </p:nvSpPr>
        <p:spPr bwMode="auto">
          <a:xfrm>
            <a:off x="4800600" y="6248400"/>
            <a:ext cx="20574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000">
                <a:latin typeface="Times" pitchFamily="18" charset="0"/>
              </a:rPr>
              <a:t>City block</a:t>
            </a:r>
          </a:p>
        </p:txBody>
      </p:sp>
      <p:sp>
        <p:nvSpPr>
          <p:cNvPr id="364555" name="Text Box 11"/>
          <p:cNvSpPr txBox="1">
            <a:spLocks noChangeArrowheads="1"/>
          </p:cNvSpPr>
          <p:nvPr/>
        </p:nvSpPr>
        <p:spPr bwMode="auto">
          <a:xfrm>
            <a:off x="7010400" y="6232525"/>
            <a:ext cx="21336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000">
                <a:latin typeface="Times" pitchFamily="18" charset="0"/>
              </a:rPr>
              <a:t>Chessboard</a:t>
            </a:r>
          </a:p>
        </p:txBody>
      </p:sp>
      <p:graphicFrame>
        <p:nvGraphicFramePr>
          <p:cNvPr id="364565" name="Object 2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56731210"/>
              </p:ext>
            </p:extLst>
          </p:nvPr>
        </p:nvGraphicFramePr>
        <p:xfrm>
          <a:off x="4483100" y="1619250"/>
          <a:ext cx="3654425" cy="488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569" name="Equation" r:id="rId7" imgW="2184120" imgH="291960" progId="Equation.3">
                  <p:embed/>
                </p:oleObj>
              </mc:Choice>
              <mc:Fallback>
                <p:oleObj name="Equation" r:id="rId7" imgW="2184120" imgH="2919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83100" y="1619250"/>
                        <a:ext cx="3654425" cy="488950"/>
                      </a:xfrm>
                      <a:prstGeom prst="rect">
                        <a:avLst/>
                      </a:prstGeom>
                      <a:solidFill>
                        <a:schemeClr val="tx1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364568" name="Rectangle 24"/>
          <p:cNvSpPr>
            <a:spLocks noChangeArrowheads="1"/>
          </p:cNvSpPr>
          <p:nvPr/>
        </p:nvSpPr>
        <p:spPr bwMode="auto">
          <a:xfrm>
            <a:off x="0" y="33099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364567" name="Object 2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30215811"/>
              </p:ext>
            </p:extLst>
          </p:nvPr>
        </p:nvGraphicFramePr>
        <p:xfrm>
          <a:off x="4386263" y="2305050"/>
          <a:ext cx="3657600" cy="455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570" name="Rovnica" r:id="rId9" imgW="1917700" imgH="241300" progId="Equation.3">
                  <p:embed/>
                </p:oleObj>
              </mc:Choice>
              <mc:Fallback>
                <p:oleObj name="Rovnica" r:id="rId9" imgW="1917700" imgH="2413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86263" y="2305050"/>
                        <a:ext cx="3657600" cy="455613"/>
                      </a:xfrm>
                      <a:prstGeom prst="rect">
                        <a:avLst/>
                      </a:prstGeom>
                      <a:solidFill>
                        <a:schemeClr val="tx1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364570" name="Rectangle 26"/>
          <p:cNvSpPr>
            <a:spLocks noChangeArrowheads="1"/>
          </p:cNvSpPr>
          <p:nvPr/>
        </p:nvSpPr>
        <p:spPr bwMode="auto">
          <a:xfrm>
            <a:off x="0" y="32956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364569" name="Object 2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74907232"/>
              </p:ext>
            </p:extLst>
          </p:nvPr>
        </p:nvGraphicFramePr>
        <p:xfrm>
          <a:off x="4403725" y="2971800"/>
          <a:ext cx="4033838" cy="493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571" name="Rovnica" r:id="rId11" imgW="2183452" imgH="266584" progId="Equation.3">
                  <p:embed/>
                </p:oleObj>
              </mc:Choice>
              <mc:Fallback>
                <p:oleObj name="Rovnica" r:id="rId11" imgW="2183452" imgH="266584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03725" y="2971800"/>
                        <a:ext cx="4033838" cy="493713"/>
                      </a:xfrm>
                      <a:prstGeom prst="rect">
                        <a:avLst/>
                      </a:prstGeom>
                      <a:solidFill>
                        <a:schemeClr val="tx1"/>
                      </a:solidFill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9135684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5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5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5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5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4553" grpId="0"/>
      <p:bldP spid="364554" grpId="0"/>
      <p:bldP spid="364555" grpId="0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45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Metriky </a:t>
            </a:r>
            <a:endParaRPr lang="en-CA"/>
          </a:p>
        </p:txBody>
      </p:sp>
      <p:sp>
        <p:nvSpPr>
          <p:cNvPr id="1134595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2338388" y="1217613"/>
            <a:ext cx="2905125" cy="533400"/>
          </a:xfrm>
          <a:noFill/>
          <a:ln/>
        </p:spPr>
        <p:txBody>
          <a:bodyPr/>
          <a:lstStyle/>
          <a:p>
            <a:pPr marL="0" indent="0">
              <a:lnSpc>
                <a:spcPct val="90000"/>
              </a:lnSpc>
              <a:buFontTx/>
              <a:buNone/>
            </a:pPr>
            <a:r>
              <a:rPr lang="en-US" sz="2800">
                <a:sym typeface="Symbol" pitchFamily="18" charset="2"/>
              </a:rPr>
              <a:t>Eu</a:t>
            </a:r>
            <a:r>
              <a:rPr lang="sk-SK" sz="2800">
                <a:sym typeface="Symbol" pitchFamily="18" charset="2"/>
              </a:rPr>
              <a:t>klidovská</a:t>
            </a:r>
            <a:endParaRPr lang="en-US" sz="2800">
              <a:sym typeface="Symbol" pitchFamily="18" charset="2"/>
            </a:endParaRPr>
          </a:p>
          <a:p>
            <a:pPr marL="0" indent="0">
              <a:lnSpc>
                <a:spcPct val="90000"/>
              </a:lnSpc>
              <a:buFontTx/>
              <a:buNone/>
            </a:pPr>
            <a:endParaRPr lang="en-US" sz="2800">
              <a:sym typeface="Symbol" pitchFamily="18" charset="2"/>
            </a:endParaRPr>
          </a:p>
        </p:txBody>
      </p:sp>
      <p:grpSp>
        <p:nvGrpSpPr>
          <p:cNvPr id="1134596" name="Group 4"/>
          <p:cNvGrpSpPr>
            <a:grpSpLocks/>
          </p:cNvGrpSpPr>
          <p:nvPr/>
        </p:nvGrpSpPr>
        <p:grpSpPr bwMode="auto">
          <a:xfrm>
            <a:off x="566738" y="1289050"/>
            <a:ext cx="1676400" cy="1524000"/>
            <a:chOff x="384" y="528"/>
            <a:chExt cx="1056" cy="960"/>
          </a:xfrm>
        </p:grpSpPr>
        <p:grpSp>
          <p:nvGrpSpPr>
            <p:cNvPr id="1134597" name="Group 5"/>
            <p:cNvGrpSpPr>
              <a:grpSpLocks/>
            </p:cNvGrpSpPr>
            <p:nvPr/>
          </p:nvGrpSpPr>
          <p:grpSpPr bwMode="auto">
            <a:xfrm>
              <a:off x="384" y="528"/>
              <a:ext cx="1056" cy="960"/>
              <a:chOff x="384" y="528"/>
              <a:chExt cx="1056" cy="960"/>
            </a:xfrm>
          </p:grpSpPr>
          <p:sp>
            <p:nvSpPr>
              <p:cNvPr id="1134598" name="Rectangle 6"/>
              <p:cNvSpPr>
                <a:spLocks noChangeArrowheads="1"/>
              </p:cNvSpPr>
              <p:nvPr/>
            </p:nvSpPr>
            <p:spPr bwMode="auto">
              <a:xfrm>
                <a:off x="1289" y="1350"/>
                <a:ext cx="151" cy="13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28575">
                    <a:solidFill>
                      <a:srgbClr val="66FF33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spcBef>
                    <a:spcPct val="20000"/>
                  </a:spcBef>
                  <a:buFontTx/>
                  <a:buChar char="•"/>
                </a:pPr>
                <a:endParaRPr lang="en-US" sz="900"/>
              </a:p>
            </p:txBody>
          </p:sp>
          <p:sp>
            <p:nvSpPr>
              <p:cNvPr id="1134599" name="Rectangle 7"/>
              <p:cNvSpPr>
                <a:spLocks noChangeArrowheads="1"/>
              </p:cNvSpPr>
              <p:nvPr/>
            </p:nvSpPr>
            <p:spPr bwMode="auto">
              <a:xfrm>
                <a:off x="1138" y="1350"/>
                <a:ext cx="151" cy="13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28575">
                    <a:solidFill>
                      <a:srgbClr val="66FF33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spcBef>
                    <a:spcPct val="20000"/>
                  </a:spcBef>
                  <a:buFontTx/>
                  <a:buChar char="•"/>
                </a:pPr>
                <a:endParaRPr lang="en-US" sz="900"/>
              </a:p>
            </p:txBody>
          </p:sp>
          <p:sp>
            <p:nvSpPr>
              <p:cNvPr id="1134600" name="Rectangle 8"/>
              <p:cNvSpPr>
                <a:spLocks noChangeArrowheads="1"/>
              </p:cNvSpPr>
              <p:nvPr/>
            </p:nvSpPr>
            <p:spPr bwMode="auto">
              <a:xfrm>
                <a:off x="988" y="1350"/>
                <a:ext cx="150" cy="13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28575">
                    <a:solidFill>
                      <a:srgbClr val="66FF33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spcBef>
                    <a:spcPct val="20000"/>
                  </a:spcBef>
                  <a:buFontTx/>
                  <a:buChar char="•"/>
                </a:pPr>
                <a:endParaRPr lang="en-US" sz="900"/>
              </a:p>
            </p:txBody>
          </p:sp>
          <p:sp>
            <p:nvSpPr>
              <p:cNvPr id="1134601" name="Rectangle 9"/>
              <p:cNvSpPr>
                <a:spLocks noChangeArrowheads="1"/>
              </p:cNvSpPr>
              <p:nvPr/>
            </p:nvSpPr>
            <p:spPr bwMode="auto">
              <a:xfrm>
                <a:off x="836" y="1350"/>
                <a:ext cx="152" cy="13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28575">
                    <a:solidFill>
                      <a:srgbClr val="66FF33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spcBef>
                    <a:spcPct val="20000"/>
                  </a:spcBef>
                  <a:buFontTx/>
                  <a:buChar char="•"/>
                </a:pPr>
                <a:endParaRPr lang="en-US" sz="900"/>
              </a:p>
            </p:txBody>
          </p:sp>
          <p:sp>
            <p:nvSpPr>
              <p:cNvPr id="1134602" name="Rectangle 10"/>
              <p:cNvSpPr>
                <a:spLocks noChangeArrowheads="1"/>
              </p:cNvSpPr>
              <p:nvPr/>
            </p:nvSpPr>
            <p:spPr bwMode="auto">
              <a:xfrm>
                <a:off x="686" y="1350"/>
                <a:ext cx="150" cy="13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28575">
                    <a:solidFill>
                      <a:srgbClr val="66FF33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spcBef>
                    <a:spcPct val="20000"/>
                  </a:spcBef>
                  <a:buFontTx/>
                  <a:buChar char="•"/>
                </a:pPr>
                <a:endParaRPr lang="en-US" sz="900"/>
              </a:p>
            </p:txBody>
          </p:sp>
          <p:sp>
            <p:nvSpPr>
              <p:cNvPr id="1134603" name="Rectangle 11"/>
              <p:cNvSpPr>
                <a:spLocks noChangeArrowheads="1"/>
              </p:cNvSpPr>
              <p:nvPr/>
            </p:nvSpPr>
            <p:spPr bwMode="auto">
              <a:xfrm>
                <a:off x="535" y="1350"/>
                <a:ext cx="151" cy="13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28575">
                    <a:solidFill>
                      <a:srgbClr val="66FF33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spcBef>
                    <a:spcPct val="20000"/>
                  </a:spcBef>
                  <a:buFontTx/>
                  <a:buChar char="•"/>
                </a:pPr>
                <a:endParaRPr lang="en-US" sz="900"/>
              </a:p>
            </p:txBody>
          </p:sp>
          <p:sp>
            <p:nvSpPr>
              <p:cNvPr id="1134604" name="Rectangle 12"/>
              <p:cNvSpPr>
                <a:spLocks noChangeArrowheads="1"/>
              </p:cNvSpPr>
              <p:nvPr/>
            </p:nvSpPr>
            <p:spPr bwMode="auto">
              <a:xfrm>
                <a:off x="384" y="1350"/>
                <a:ext cx="151" cy="13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28575">
                    <a:solidFill>
                      <a:srgbClr val="66FF33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spcBef>
                    <a:spcPct val="20000"/>
                  </a:spcBef>
                  <a:buFontTx/>
                  <a:buChar char="•"/>
                </a:pPr>
                <a:endParaRPr lang="en-US" sz="900"/>
              </a:p>
            </p:txBody>
          </p:sp>
          <p:sp>
            <p:nvSpPr>
              <p:cNvPr id="1134605" name="Rectangle 13"/>
              <p:cNvSpPr>
                <a:spLocks noChangeArrowheads="1"/>
              </p:cNvSpPr>
              <p:nvPr/>
            </p:nvSpPr>
            <p:spPr bwMode="auto">
              <a:xfrm>
                <a:off x="1289" y="1213"/>
                <a:ext cx="151" cy="13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28575">
                    <a:solidFill>
                      <a:srgbClr val="66FF33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spcBef>
                    <a:spcPct val="20000"/>
                  </a:spcBef>
                  <a:buFontTx/>
                  <a:buChar char="•"/>
                </a:pPr>
                <a:endParaRPr lang="en-US" sz="900"/>
              </a:p>
            </p:txBody>
          </p:sp>
          <p:sp>
            <p:nvSpPr>
              <p:cNvPr id="1134606" name="Rectangle 14"/>
              <p:cNvSpPr>
                <a:spLocks noChangeArrowheads="1"/>
              </p:cNvSpPr>
              <p:nvPr/>
            </p:nvSpPr>
            <p:spPr bwMode="auto">
              <a:xfrm>
                <a:off x="1138" y="1213"/>
                <a:ext cx="151" cy="13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3300"/>
                    </a:solidFill>
                  </a14:hiddenFill>
                </a:ext>
                <a:ext uri="{91240B29-F687-4F45-9708-019B960494DF}">
                  <a14:hiddenLine xmlns:a14="http://schemas.microsoft.com/office/drawing/2010/main" w="28575">
                    <a:solidFill>
                      <a:srgbClr val="66FF33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spcBef>
                    <a:spcPct val="20000"/>
                  </a:spcBef>
                  <a:buFontTx/>
                  <a:buChar char="•"/>
                </a:pPr>
                <a:endParaRPr lang="en-US" sz="900"/>
              </a:p>
            </p:txBody>
          </p:sp>
          <p:sp>
            <p:nvSpPr>
              <p:cNvPr id="1134607" name="Rectangle 15"/>
              <p:cNvSpPr>
                <a:spLocks noChangeArrowheads="1"/>
              </p:cNvSpPr>
              <p:nvPr/>
            </p:nvSpPr>
            <p:spPr bwMode="auto">
              <a:xfrm>
                <a:off x="988" y="1213"/>
                <a:ext cx="150" cy="137"/>
              </a:xfrm>
              <a:prstGeom prst="rect">
                <a:avLst/>
              </a:prstGeom>
              <a:solidFill>
                <a:srgbClr val="FF33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28575">
                    <a:solidFill>
                      <a:srgbClr val="66FF33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spcBef>
                    <a:spcPct val="20000"/>
                  </a:spcBef>
                  <a:buFontTx/>
                  <a:buChar char="•"/>
                </a:pPr>
                <a:endParaRPr lang="en-US" sz="900"/>
              </a:p>
            </p:txBody>
          </p:sp>
          <p:sp>
            <p:nvSpPr>
              <p:cNvPr id="1134608" name="Rectangle 16"/>
              <p:cNvSpPr>
                <a:spLocks noChangeArrowheads="1"/>
              </p:cNvSpPr>
              <p:nvPr/>
            </p:nvSpPr>
            <p:spPr bwMode="auto">
              <a:xfrm>
                <a:off x="836" y="1213"/>
                <a:ext cx="152" cy="13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3300"/>
                    </a:solidFill>
                  </a14:hiddenFill>
                </a:ext>
                <a:ext uri="{91240B29-F687-4F45-9708-019B960494DF}">
                  <a14:hiddenLine xmlns:a14="http://schemas.microsoft.com/office/drawing/2010/main" w="28575">
                    <a:solidFill>
                      <a:srgbClr val="66FF33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spcBef>
                    <a:spcPct val="20000"/>
                  </a:spcBef>
                  <a:buFontTx/>
                  <a:buChar char="•"/>
                </a:pPr>
                <a:endParaRPr lang="en-US" sz="900"/>
              </a:p>
            </p:txBody>
          </p:sp>
          <p:sp>
            <p:nvSpPr>
              <p:cNvPr id="1134609" name="Rectangle 17"/>
              <p:cNvSpPr>
                <a:spLocks noChangeArrowheads="1"/>
              </p:cNvSpPr>
              <p:nvPr/>
            </p:nvSpPr>
            <p:spPr bwMode="auto">
              <a:xfrm>
                <a:off x="686" y="1213"/>
                <a:ext cx="150" cy="13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28575">
                    <a:solidFill>
                      <a:srgbClr val="66FF33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spcBef>
                    <a:spcPct val="20000"/>
                  </a:spcBef>
                  <a:buFontTx/>
                  <a:buChar char="•"/>
                </a:pPr>
                <a:endParaRPr lang="en-US" sz="900"/>
              </a:p>
            </p:txBody>
          </p:sp>
          <p:sp>
            <p:nvSpPr>
              <p:cNvPr id="1134610" name="Rectangle 18"/>
              <p:cNvSpPr>
                <a:spLocks noChangeArrowheads="1"/>
              </p:cNvSpPr>
              <p:nvPr/>
            </p:nvSpPr>
            <p:spPr bwMode="auto">
              <a:xfrm>
                <a:off x="535" y="1213"/>
                <a:ext cx="151" cy="13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28575">
                    <a:solidFill>
                      <a:srgbClr val="66FF33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spcBef>
                    <a:spcPct val="20000"/>
                  </a:spcBef>
                  <a:buFontTx/>
                  <a:buChar char="•"/>
                </a:pPr>
                <a:endParaRPr lang="en-US" sz="900"/>
              </a:p>
            </p:txBody>
          </p:sp>
          <p:sp>
            <p:nvSpPr>
              <p:cNvPr id="1134611" name="Rectangle 19"/>
              <p:cNvSpPr>
                <a:spLocks noChangeArrowheads="1"/>
              </p:cNvSpPr>
              <p:nvPr/>
            </p:nvSpPr>
            <p:spPr bwMode="auto">
              <a:xfrm>
                <a:off x="384" y="1213"/>
                <a:ext cx="151" cy="13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28575">
                    <a:solidFill>
                      <a:srgbClr val="66FF33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spcBef>
                    <a:spcPct val="20000"/>
                  </a:spcBef>
                  <a:buFontTx/>
                  <a:buChar char="•"/>
                </a:pPr>
                <a:endParaRPr lang="en-US" sz="900"/>
              </a:p>
            </p:txBody>
          </p:sp>
          <p:sp>
            <p:nvSpPr>
              <p:cNvPr id="1134612" name="Rectangle 20"/>
              <p:cNvSpPr>
                <a:spLocks noChangeArrowheads="1"/>
              </p:cNvSpPr>
              <p:nvPr/>
            </p:nvSpPr>
            <p:spPr bwMode="auto">
              <a:xfrm>
                <a:off x="1289" y="1075"/>
                <a:ext cx="151" cy="13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28575">
                    <a:solidFill>
                      <a:srgbClr val="66FF33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spcBef>
                    <a:spcPct val="20000"/>
                  </a:spcBef>
                  <a:buFontTx/>
                  <a:buChar char="•"/>
                </a:pPr>
                <a:endParaRPr lang="en-US" sz="900"/>
              </a:p>
            </p:txBody>
          </p:sp>
          <p:sp>
            <p:nvSpPr>
              <p:cNvPr id="1134613" name="Rectangle 21"/>
              <p:cNvSpPr>
                <a:spLocks noChangeArrowheads="1"/>
              </p:cNvSpPr>
              <p:nvPr/>
            </p:nvSpPr>
            <p:spPr bwMode="auto">
              <a:xfrm>
                <a:off x="1138" y="1075"/>
                <a:ext cx="151" cy="13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3300"/>
                    </a:solidFill>
                  </a14:hiddenFill>
                </a:ext>
                <a:ext uri="{91240B29-F687-4F45-9708-019B960494DF}">
                  <a14:hiddenLine xmlns:a14="http://schemas.microsoft.com/office/drawing/2010/main" w="28575">
                    <a:solidFill>
                      <a:srgbClr val="66FF33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spcBef>
                    <a:spcPct val="20000"/>
                  </a:spcBef>
                  <a:buFontTx/>
                  <a:buChar char="•"/>
                </a:pPr>
                <a:endParaRPr lang="en-US" sz="900"/>
              </a:p>
            </p:txBody>
          </p:sp>
          <p:sp>
            <p:nvSpPr>
              <p:cNvPr id="1134614" name="Rectangle 22"/>
              <p:cNvSpPr>
                <a:spLocks noChangeArrowheads="1"/>
              </p:cNvSpPr>
              <p:nvPr/>
            </p:nvSpPr>
            <p:spPr bwMode="auto">
              <a:xfrm>
                <a:off x="988" y="1075"/>
                <a:ext cx="150" cy="13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3300"/>
                    </a:solidFill>
                  </a14:hiddenFill>
                </a:ext>
                <a:ext uri="{91240B29-F687-4F45-9708-019B960494DF}">
                  <a14:hiddenLine xmlns:a14="http://schemas.microsoft.com/office/drawing/2010/main" w="28575">
                    <a:solidFill>
                      <a:srgbClr val="66FF33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spcBef>
                    <a:spcPct val="20000"/>
                  </a:spcBef>
                  <a:buFontTx/>
                  <a:buChar char="•"/>
                </a:pPr>
                <a:endParaRPr lang="en-US" sz="900"/>
              </a:p>
            </p:txBody>
          </p:sp>
          <p:sp>
            <p:nvSpPr>
              <p:cNvPr id="1134615" name="Rectangle 23"/>
              <p:cNvSpPr>
                <a:spLocks noChangeArrowheads="1"/>
              </p:cNvSpPr>
              <p:nvPr/>
            </p:nvSpPr>
            <p:spPr bwMode="auto">
              <a:xfrm>
                <a:off x="836" y="1075"/>
                <a:ext cx="152" cy="13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3300"/>
                    </a:solidFill>
                  </a14:hiddenFill>
                </a:ext>
                <a:ext uri="{91240B29-F687-4F45-9708-019B960494DF}">
                  <a14:hiddenLine xmlns:a14="http://schemas.microsoft.com/office/drawing/2010/main" w="28575">
                    <a:solidFill>
                      <a:srgbClr val="66FF33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spcBef>
                    <a:spcPct val="20000"/>
                  </a:spcBef>
                  <a:buFontTx/>
                  <a:buChar char="•"/>
                </a:pPr>
                <a:endParaRPr lang="en-US" sz="900"/>
              </a:p>
            </p:txBody>
          </p:sp>
          <p:sp>
            <p:nvSpPr>
              <p:cNvPr id="1134616" name="Rectangle 24"/>
              <p:cNvSpPr>
                <a:spLocks noChangeArrowheads="1"/>
              </p:cNvSpPr>
              <p:nvPr/>
            </p:nvSpPr>
            <p:spPr bwMode="auto">
              <a:xfrm>
                <a:off x="686" y="1075"/>
                <a:ext cx="150" cy="13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3300"/>
                    </a:solidFill>
                  </a14:hiddenFill>
                </a:ext>
                <a:ext uri="{91240B29-F687-4F45-9708-019B960494DF}">
                  <a14:hiddenLine xmlns:a14="http://schemas.microsoft.com/office/drawing/2010/main" w="28575">
                    <a:solidFill>
                      <a:srgbClr val="66FF33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spcBef>
                    <a:spcPct val="20000"/>
                  </a:spcBef>
                  <a:buFontTx/>
                  <a:buChar char="•"/>
                </a:pPr>
                <a:endParaRPr lang="en-US" sz="900"/>
              </a:p>
            </p:txBody>
          </p:sp>
          <p:sp>
            <p:nvSpPr>
              <p:cNvPr id="1134617" name="Rectangle 25"/>
              <p:cNvSpPr>
                <a:spLocks noChangeArrowheads="1"/>
              </p:cNvSpPr>
              <p:nvPr/>
            </p:nvSpPr>
            <p:spPr bwMode="auto">
              <a:xfrm>
                <a:off x="535" y="1075"/>
                <a:ext cx="151" cy="13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28575">
                    <a:solidFill>
                      <a:srgbClr val="66FF33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spcBef>
                    <a:spcPct val="20000"/>
                  </a:spcBef>
                  <a:buFontTx/>
                  <a:buChar char="•"/>
                </a:pPr>
                <a:endParaRPr lang="en-US" sz="900"/>
              </a:p>
            </p:txBody>
          </p:sp>
          <p:sp>
            <p:nvSpPr>
              <p:cNvPr id="1134618" name="Rectangle 26"/>
              <p:cNvSpPr>
                <a:spLocks noChangeArrowheads="1"/>
              </p:cNvSpPr>
              <p:nvPr/>
            </p:nvSpPr>
            <p:spPr bwMode="auto">
              <a:xfrm>
                <a:off x="384" y="1075"/>
                <a:ext cx="151" cy="13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28575">
                    <a:solidFill>
                      <a:srgbClr val="66FF33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spcBef>
                    <a:spcPct val="20000"/>
                  </a:spcBef>
                  <a:buFontTx/>
                  <a:buChar char="•"/>
                </a:pPr>
                <a:endParaRPr lang="en-US" sz="900"/>
              </a:p>
            </p:txBody>
          </p:sp>
          <p:sp>
            <p:nvSpPr>
              <p:cNvPr id="1134619" name="Rectangle 27"/>
              <p:cNvSpPr>
                <a:spLocks noChangeArrowheads="1"/>
              </p:cNvSpPr>
              <p:nvPr/>
            </p:nvSpPr>
            <p:spPr bwMode="auto">
              <a:xfrm>
                <a:off x="1289" y="937"/>
                <a:ext cx="151" cy="13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28575">
                    <a:solidFill>
                      <a:srgbClr val="66FF33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spcBef>
                    <a:spcPct val="20000"/>
                  </a:spcBef>
                  <a:buFontTx/>
                  <a:buChar char="•"/>
                </a:pPr>
                <a:endParaRPr lang="en-US" sz="900"/>
              </a:p>
            </p:txBody>
          </p:sp>
          <p:sp>
            <p:nvSpPr>
              <p:cNvPr id="1134620" name="Rectangle 28"/>
              <p:cNvSpPr>
                <a:spLocks noChangeArrowheads="1"/>
              </p:cNvSpPr>
              <p:nvPr/>
            </p:nvSpPr>
            <p:spPr bwMode="auto">
              <a:xfrm>
                <a:off x="1138" y="937"/>
                <a:ext cx="151" cy="13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3300"/>
                    </a:solidFill>
                  </a14:hiddenFill>
                </a:ext>
                <a:ext uri="{91240B29-F687-4F45-9708-019B960494DF}">
                  <a14:hiddenLine xmlns:a14="http://schemas.microsoft.com/office/drawing/2010/main" w="28575">
                    <a:solidFill>
                      <a:srgbClr val="66FF33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spcBef>
                    <a:spcPct val="20000"/>
                  </a:spcBef>
                  <a:buFontTx/>
                  <a:buChar char="•"/>
                </a:pPr>
                <a:endParaRPr lang="en-US" sz="900"/>
              </a:p>
            </p:txBody>
          </p:sp>
          <p:sp>
            <p:nvSpPr>
              <p:cNvPr id="1134621" name="Rectangle 29"/>
              <p:cNvSpPr>
                <a:spLocks noChangeArrowheads="1"/>
              </p:cNvSpPr>
              <p:nvPr/>
            </p:nvSpPr>
            <p:spPr bwMode="auto">
              <a:xfrm>
                <a:off x="988" y="937"/>
                <a:ext cx="150" cy="13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28575">
                    <a:solidFill>
                      <a:srgbClr val="66FF33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spcBef>
                    <a:spcPct val="20000"/>
                  </a:spcBef>
                  <a:buFontTx/>
                  <a:buChar char="•"/>
                </a:pPr>
                <a:endParaRPr lang="en-US" sz="900"/>
              </a:p>
            </p:txBody>
          </p:sp>
          <p:sp>
            <p:nvSpPr>
              <p:cNvPr id="1134622" name="Rectangle 30"/>
              <p:cNvSpPr>
                <a:spLocks noChangeArrowheads="1"/>
              </p:cNvSpPr>
              <p:nvPr/>
            </p:nvSpPr>
            <p:spPr bwMode="auto">
              <a:xfrm>
                <a:off x="836" y="937"/>
                <a:ext cx="152" cy="13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3300"/>
                    </a:solidFill>
                  </a14:hiddenFill>
                </a:ext>
                <a:ext uri="{91240B29-F687-4F45-9708-019B960494DF}">
                  <a14:hiddenLine xmlns:a14="http://schemas.microsoft.com/office/drawing/2010/main" w="28575">
                    <a:solidFill>
                      <a:srgbClr val="66FF33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spcBef>
                    <a:spcPct val="20000"/>
                  </a:spcBef>
                  <a:buFontTx/>
                  <a:buChar char="•"/>
                </a:pPr>
                <a:endParaRPr lang="en-US" sz="900"/>
              </a:p>
            </p:txBody>
          </p:sp>
          <p:sp>
            <p:nvSpPr>
              <p:cNvPr id="1134623" name="Rectangle 31"/>
              <p:cNvSpPr>
                <a:spLocks noChangeArrowheads="1"/>
              </p:cNvSpPr>
              <p:nvPr/>
            </p:nvSpPr>
            <p:spPr bwMode="auto">
              <a:xfrm>
                <a:off x="686" y="937"/>
                <a:ext cx="150" cy="13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3300"/>
                    </a:solidFill>
                  </a14:hiddenFill>
                </a:ext>
                <a:ext uri="{91240B29-F687-4F45-9708-019B960494DF}">
                  <a14:hiddenLine xmlns:a14="http://schemas.microsoft.com/office/drawing/2010/main" w="28575">
                    <a:solidFill>
                      <a:srgbClr val="66FF33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spcBef>
                    <a:spcPct val="20000"/>
                  </a:spcBef>
                  <a:buFontTx/>
                  <a:buChar char="•"/>
                </a:pPr>
                <a:endParaRPr lang="en-US" sz="900"/>
              </a:p>
            </p:txBody>
          </p:sp>
          <p:sp>
            <p:nvSpPr>
              <p:cNvPr id="1134624" name="Rectangle 32"/>
              <p:cNvSpPr>
                <a:spLocks noChangeArrowheads="1"/>
              </p:cNvSpPr>
              <p:nvPr/>
            </p:nvSpPr>
            <p:spPr bwMode="auto">
              <a:xfrm>
                <a:off x="535" y="937"/>
                <a:ext cx="151" cy="13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3300"/>
                    </a:solidFill>
                  </a14:hiddenFill>
                </a:ext>
                <a:ext uri="{91240B29-F687-4F45-9708-019B960494DF}">
                  <a14:hiddenLine xmlns:a14="http://schemas.microsoft.com/office/drawing/2010/main" w="28575">
                    <a:solidFill>
                      <a:srgbClr val="66FF33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spcBef>
                    <a:spcPct val="20000"/>
                  </a:spcBef>
                  <a:buFontTx/>
                  <a:buChar char="•"/>
                </a:pPr>
                <a:endParaRPr lang="en-US" sz="900"/>
              </a:p>
            </p:txBody>
          </p:sp>
          <p:sp>
            <p:nvSpPr>
              <p:cNvPr id="1134625" name="Rectangle 33"/>
              <p:cNvSpPr>
                <a:spLocks noChangeArrowheads="1"/>
              </p:cNvSpPr>
              <p:nvPr/>
            </p:nvSpPr>
            <p:spPr bwMode="auto">
              <a:xfrm>
                <a:off x="384" y="937"/>
                <a:ext cx="151" cy="13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28575">
                    <a:solidFill>
                      <a:srgbClr val="66FF33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spcBef>
                    <a:spcPct val="20000"/>
                  </a:spcBef>
                  <a:buFontTx/>
                  <a:buChar char="•"/>
                </a:pPr>
                <a:endParaRPr lang="en-US" sz="900"/>
              </a:p>
            </p:txBody>
          </p:sp>
          <p:sp>
            <p:nvSpPr>
              <p:cNvPr id="1134626" name="Rectangle 34"/>
              <p:cNvSpPr>
                <a:spLocks noChangeArrowheads="1"/>
              </p:cNvSpPr>
              <p:nvPr/>
            </p:nvSpPr>
            <p:spPr bwMode="auto">
              <a:xfrm>
                <a:off x="1289" y="799"/>
                <a:ext cx="151" cy="13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28575">
                    <a:solidFill>
                      <a:srgbClr val="66FF33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spcBef>
                    <a:spcPct val="20000"/>
                  </a:spcBef>
                  <a:buFontTx/>
                  <a:buChar char="•"/>
                </a:pPr>
                <a:endParaRPr lang="en-US" sz="900"/>
              </a:p>
            </p:txBody>
          </p:sp>
          <p:sp>
            <p:nvSpPr>
              <p:cNvPr id="1134627" name="Rectangle 35"/>
              <p:cNvSpPr>
                <a:spLocks noChangeArrowheads="1"/>
              </p:cNvSpPr>
              <p:nvPr/>
            </p:nvSpPr>
            <p:spPr bwMode="auto">
              <a:xfrm>
                <a:off x="1138" y="799"/>
                <a:ext cx="151" cy="13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3300"/>
                    </a:solidFill>
                  </a14:hiddenFill>
                </a:ext>
                <a:ext uri="{91240B29-F687-4F45-9708-019B960494DF}">
                  <a14:hiddenLine xmlns:a14="http://schemas.microsoft.com/office/drawing/2010/main" w="28575">
                    <a:solidFill>
                      <a:srgbClr val="66FF33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spcBef>
                    <a:spcPct val="20000"/>
                  </a:spcBef>
                  <a:buFontTx/>
                  <a:buChar char="•"/>
                </a:pPr>
                <a:endParaRPr lang="en-US" sz="900"/>
              </a:p>
            </p:txBody>
          </p:sp>
          <p:sp>
            <p:nvSpPr>
              <p:cNvPr id="1134628" name="Rectangle 36"/>
              <p:cNvSpPr>
                <a:spLocks noChangeArrowheads="1"/>
              </p:cNvSpPr>
              <p:nvPr/>
            </p:nvSpPr>
            <p:spPr bwMode="auto">
              <a:xfrm>
                <a:off x="988" y="799"/>
                <a:ext cx="150" cy="13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3300"/>
                    </a:solidFill>
                  </a14:hiddenFill>
                </a:ext>
                <a:ext uri="{91240B29-F687-4F45-9708-019B960494DF}">
                  <a14:hiddenLine xmlns:a14="http://schemas.microsoft.com/office/drawing/2010/main" w="28575">
                    <a:solidFill>
                      <a:srgbClr val="66FF33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spcBef>
                    <a:spcPct val="20000"/>
                  </a:spcBef>
                  <a:buFontTx/>
                  <a:buChar char="•"/>
                </a:pPr>
                <a:endParaRPr lang="en-US" sz="900"/>
              </a:p>
            </p:txBody>
          </p:sp>
          <p:sp>
            <p:nvSpPr>
              <p:cNvPr id="1134629" name="Rectangle 37"/>
              <p:cNvSpPr>
                <a:spLocks noChangeArrowheads="1"/>
              </p:cNvSpPr>
              <p:nvPr/>
            </p:nvSpPr>
            <p:spPr bwMode="auto">
              <a:xfrm>
                <a:off x="836" y="799"/>
                <a:ext cx="152" cy="13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3300"/>
                    </a:solidFill>
                  </a14:hiddenFill>
                </a:ext>
                <a:ext uri="{91240B29-F687-4F45-9708-019B960494DF}">
                  <a14:hiddenLine xmlns:a14="http://schemas.microsoft.com/office/drawing/2010/main" w="28575">
                    <a:solidFill>
                      <a:srgbClr val="66FF33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spcBef>
                    <a:spcPct val="20000"/>
                  </a:spcBef>
                  <a:buFontTx/>
                  <a:buChar char="•"/>
                </a:pPr>
                <a:endParaRPr lang="en-US" sz="900"/>
              </a:p>
            </p:txBody>
          </p:sp>
          <p:sp>
            <p:nvSpPr>
              <p:cNvPr id="1134630" name="Rectangle 38"/>
              <p:cNvSpPr>
                <a:spLocks noChangeArrowheads="1"/>
              </p:cNvSpPr>
              <p:nvPr/>
            </p:nvSpPr>
            <p:spPr bwMode="auto">
              <a:xfrm>
                <a:off x="686" y="799"/>
                <a:ext cx="150" cy="13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3300"/>
                    </a:solidFill>
                  </a14:hiddenFill>
                </a:ext>
                <a:ext uri="{91240B29-F687-4F45-9708-019B960494DF}">
                  <a14:hiddenLine xmlns:a14="http://schemas.microsoft.com/office/drawing/2010/main" w="28575">
                    <a:solidFill>
                      <a:srgbClr val="66FF33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spcBef>
                    <a:spcPct val="20000"/>
                  </a:spcBef>
                  <a:buFontTx/>
                  <a:buChar char="•"/>
                </a:pPr>
                <a:endParaRPr lang="en-US" sz="900"/>
              </a:p>
            </p:txBody>
          </p:sp>
          <p:sp>
            <p:nvSpPr>
              <p:cNvPr id="1134631" name="Rectangle 39"/>
              <p:cNvSpPr>
                <a:spLocks noChangeArrowheads="1"/>
              </p:cNvSpPr>
              <p:nvPr/>
            </p:nvSpPr>
            <p:spPr bwMode="auto">
              <a:xfrm>
                <a:off x="535" y="799"/>
                <a:ext cx="151" cy="13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3300"/>
                    </a:solidFill>
                  </a14:hiddenFill>
                </a:ext>
                <a:ext uri="{91240B29-F687-4F45-9708-019B960494DF}">
                  <a14:hiddenLine xmlns:a14="http://schemas.microsoft.com/office/drawing/2010/main" w="28575">
                    <a:solidFill>
                      <a:srgbClr val="66FF33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spcBef>
                    <a:spcPct val="20000"/>
                  </a:spcBef>
                  <a:buFontTx/>
                  <a:buChar char="•"/>
                </a:pPr>
                <a:endParaRPr lang="en-US" sz="900"/>
              </a:p>
            </p:txBody>
          </p:sp>
          <p:sp>
            <p:nvSpPr>
              <p:cNvPr id="1134632" name="Rectangle 40"/>
              <p:cNvSpPr>
                <a:spLocks noChangeArrowheads="1"/>
              </p:cNvSpPr>
              <p:nvPr/>
            </p:nvSpPr>
            <p:spPr bwMode="auto">
              <a:xfrm>
                <a:off x="384" y="799"/>
                <a:ext cx="151" cy="13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28575">
                    <a:solidFill>
                      <a:srgbClr val="66FF33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spcBef>
                    <a:spcPct val="20000"/>
                  </a:spcBef>
                  <a:buFontTx/>
                  <a:buChar char="•"/>
                </a:pPr>
                <a:endParaRPr lang="en-US" sz="900"/>
              </a:p>
            </p:txBody>
          </p:sp>
          <p:sp>
            <p:nvSpPr>
              <p:cNvPr id="1134633" name="Rectangle 41"/>
              <p:cNvSpPr>
                <a:spLocks noChangeArrowheads="1"/>
              </p:cNvSpPr>
              <p:nvPr/>
            </p:nvSpPr>
            <p:spPr bwMode="auto">
              <a:xfrm>
                <a:off x="1289" y="662"/>
                <a:ext cx="151" cy="13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3300"/>
                    </a:solidFill>
                  </a14:hiddenFill>
                </a:ext>
                <a:ext uri="{91240B29-F687-4F45-9708-019B960494DF}">
                  <a14:hiddenLine xmlns:a14="http://schemas.microsoft.com/office/drawing/2010/main" w="28575">
                    <a:solidFill>
                      <a:srgbClr val="66FF33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spcBef>
                    <a:spcPct val="20000"/>
                  </a:spcBef>
                  <a:buFontTx/>
                  <a:buChar char="•"/>
                </a:pPr>
                <a:endParaRPr lang="en-US" sz="900"/>
              </a:p>
            </p:txBody>
          </p:sp>
          <p:sp>
            <p:nvSpPr>
              <p:cNvPr id="1134634" name="Rectangle 42"/>
              <p:cNvSpPr>
                <a:spLocks noChangeArrowheads="1"/>
              </p:cNvSpPr>
              <p:nvPr/>
            </p:nvSpPr>
            <p:spPr bwMode="auto">
              <a:xfrm>
                <a:off x="1138" y="662"/>
                <a:ext cx="151" cy="13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3300"/>
                    </a:solidFill>
                  </a14:hiddenFill>
                </a:ext>
                <a:ext uri="{91240B29-F687-4F45-9708-019B960494DF}">
                  <a14:hiddenLine xmlns:a14="http://schemas.microsoft.com/office/drawing/2010/main" w="28575">
                    <a:solidFill>
                      <a:srgbClr val="66FF33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spcBef>
                    <a:spcPct val="20000"/>
                  </a:spcBef>
                  <a:buFontTx/>
                  <a:buChar char="•"/>
                </a:pPr>
                <a:endParaRPr lang="en-US" sz="900"/>
              </a:p>
            </p:txBody>
          </p:sp>
          <p:sp>
            <p:nvSpPr>
              <p:cNvPr id="1134635" name="Rectangle 43"/>
              <p:cNvSpPr>
                <a:spLocks noChangeArrowheads="1"/>
              </p:cNvSpPr>
              <p:nvPr/>
            </p:nvSpPr>
            <p:spPr bwMode="auto">
              <a:xfrm>
                <a:off x="988" y="662"/>
                <a:ext cx="150" cy="13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3300"/>
                    </a:solidFill>
                  </a14:hiddenFill>
                </a:ext>
                <a:ext uri="{91240B29-F687-4F45-9708-019B960494DF}">
                  <a14:hiddenLine xmlns:a14="http://schemas.microsoft.com/office/drawing/2010/main" w="28575">
                    <a:solidFill>
                      <a:srgbClr val="66FF33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spcBef>
                    <a:spcPct val="20000"/>
                  </a:spcBef>
                  <a:buFontTx/>
                  <a:buChar char="•"/>
                </a:pPr>
                <a:endParaRPr lang="en-US" sz="900"/>
              </a:p>
            </p:txBody>
          </p:sp>
          <p:sp>
            <p:nvSpPr>
              <p:cNvPr id="1134636" name="Rectangle 44"/>
              <p:cNvSpPr>
                <a:spLocks noChangeArrowheads="1"/>
              </p:cNvSpPr>
              <p:nvPr/>
            </p:nvSpPr>
            <p:spPr bwMode="auto">
              <a:xfrm>
                <a:off x="836" y="662"/>
                <a:ext cx="152" cy="13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28575">
                    <a:solidFill>
                      <a:srgbClr val="66FF33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spcBef>
                    <a:spcPct val="20000"/>
                  </a:spcBef>
                  <a:buFontTx/>
                  <a:buChar char="•"/>
                </a:pPr>
                <a:endParaRPr lang="en-US" sz="900"/>
              </a:p>
            </p:txBody>
          </p:sp>
          <p:sp>
            <p:nvSpPr>
              <p:cNvPr id="1134637" name="Rectangle 45"/>
              <p:cNvSpPr>
                <a:spLocks noChangeArrowheads="1"/>
              </p:cNvSpPr>
              <p:nvPr/>
            </p:nvSpPr>
            <p:spPr bwMode="auto">
              <a:xfrm>
                <a:off x="686" y="662"/>
                <a:ext cx="150" cy="13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3300"/>
                    </a:solidFill>
                  </a14:hiddenFill>
                </a:ext>
                <a:ext uri="{91240B29-F687-4F45-9708-019B960494DF}">
                  <a14:hiddenLine xmlns:a14="http://schemas.microsoft.com/office/drawing/2010/main" w="28575">
                    <a:solidFill>
                      <a:srgbClr val="66FF33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spcBef>
                    <a:spcPct val="20000"/>
                  </a:spcBef>
                  <a:buFontTx/>
                  <a:buChar char="•"/>
                </a:pPr>
                <a:endParaRPr lang="en-US" sz="900"/>
              </a:p>
            </p:txBody>
          </p:sp>
          <p:sp>
            <p:nvSpPr>
              <p:cNvPr id="1134638" name="Rectangle 46"/>
              <p:cNvSpPr>
                <a:spLocks noChangeArrowheads="1"/>
              </p:cNvSpPr>
              <p:nvPr/>
            </p:nvSpPr>
            <p:spPr bwMode="auto">
              <a:xfrm>
                <a:off x="535" y="662"/>
                <a:ext cx="151" cy="137"/>
              </a:xfrm>
              <a:prstGeom prst="rect">
                <a:avLst/>
              </a:prstGeom>
              <a:solidFill>
                <a:srgbClr val="FF33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28575">
                    <a:solidFill>
                      <a:srgbClr val="66FF33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spcBef>
                    <a:spcPct val="20000"/>
                  </a:spcBef>
                  <a:buFontTx/>
                  <a:buChar char="•"/>
                </a:pPr>
                <a:endParaRPr lang="en-US" sz="900"/>
              </a:p>
            </p:txBody>
          </p:sp>
          <p:sp>
            <p:nvSpPr>
              <p:cNvPr id="1134639" name="Rectangle 47"/>
              <p:cNvSpPr>
                <a:spLocks noChangeArrowheads="1"/>
              </p:cNvSpPr>
              <p:nvPr/>
            </p:nvSpPr>
            <p:spPr bwMode="auto">
              <a:xfrm>
                <a:off x="384" y="662"/>
                <a:ext cx="151" cy="13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28575">
                    <a:solidFill>
                      <a:srgbClr val="66FF33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spcBef>
                    <a:spcPct val="20000"/>
                  </a:spcBef>
                  <a:buFontTx/>
                  <a:buChar char="•"/>
                </a:pPr>
                <a:endParaRPr lang="en-US" sz="900"/>
              </a:p>
            </p:txBody>
          </p:sp>
          <p:sp>
            <p:nvSpPr>
              <p:cNvPr id="1134640" name="Rectangle 48"/>
              <p:cNvSpPr>
                <a:spLocks noChangeArrowheads="1"/>
              </p:cNvSpPr>
              <p:nvPr/>
            </p:nvSpPr>
            <p:spPr bwMode="auto">
              <a:xfrm>
                <a:off x="1289" y="528"/>
                <a:ext cx="151" cy="13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28575">
                    <a:solidFill>
                      <a:srgbClr val="66FF33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spcBef>
                    <a:spcPct val="20000"/>
                  </a:spcBef>
                  <a:buFontTx/>
                  <a:buChar char="•"/>
                </a:pPr>
                <a:endParaRPr lang="en-US" sz="900"/>
              </a:p>
            </p:txBody>
          </p:sp>
          <p:sp>
            <p:nvSpPr>
              <p:cNvPr id="1134641" name="Rectangle 49"/>
              <p:cNvSpPr>
                <a:spLocks noChangeArrowheads="1"/>
              </p:cNvSpPr>
              <p:nvPr/>
            </p:nvSpPr>
            <p:spPr bwMode="auto">
              <a:xfrm>
                <a:off x="1138" y="528"/>
                <a:ext cx="151" cy="13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28575">
                    <a:solidFill>
                      <a:srgbClr val="66FF33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spcBef>
                    <a:spcPct val="20000"/>
                  </a:spcBef>
                  <a:buFontTx/>
                  <a:buChar char="•"/>
                </a:pPr>
                <a:endParaRPr lang="en-US" sz="900"/>
              </a:p>
            </p:txBody>
          </p:sp>
          <p:sp>
            <p:nvSpPr>
              <p:cNvPr id="1134642" name="Rectangle 50"/>
              <p:cNvSpPr>
                <a:spLocks noChangeArrowheads="1"/>
              </p:cNvSpPr>
              <p:nvPr/>
            </p:nvSpPr>
            <p:spPr bwMode="auto">
              <a:xfrm>
                <a:off x="988" y="528"/>
                <a:ext cx="150" cy="13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28575">
                    <a:solidFill>
                      <a:srgbClr val="66FF33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spcBef>
                    <a:spcPct val="20000"/>
                  </a:spcBef>
                  <a:buFontTx/>
                  <a:buChar char="•"/>
                </a:pPr>
                <a:endParaRPr lang="en-US" sz="900"/>
              </a:p>
            </p:txBody>
          </p:sp>
          <p:sp>
            <p:nvSpPr>
              <p:cNvPr id="1134643" name="Rectangle 51"/>
              <p:cNvSpPr>
                <a:spLocks noChangeArrowheads="1"/>
              </p:cNvSpPr>
              <p:nvPr/>
            </p:nvSpPr>
            <p:spPr bwMode="auto">
              <a:xfrm>
                <a:off x="836" y="528"/>
                <a:ext cx="152" cy="13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28575">
                    <a:solidFill>
                      <a:srgbClr val="66FF33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spcBef>
                    <a:spcPct val="20000"/>
                  </a:spcBef>
                  <a:buFontTx/>
                  <a:buChar char="•"/>
                </a:pPr>
                <a:endParaRPr lang="en-US" sz="900"/>
              </a:p>
            </p:txBody>
          </p:sp>
          <p:sp>
            <p:nvSpPr>
              <p:cNvPr id="1134644" name="Rectangle 52"/>
              <p:cNvSpPr>
                <a:spLocks noChangeArrowheads="1"/>
              </p:cNvSpPr>
              <p:nvPr/>
            </p:nvSpPr>
            <p:spPr bwMode="auto">
              <a:xfrm>
                <a:off x="686" y="528"/>
                <a:ext cx="150" cy="13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28575">
                    <a:solidFill>
                      <a:srgbClr val="66FF33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spcBef>
                    <a:spcPct val="20000"/>
                  </a:spcBef>
                  <a:buFontTx/>
                  <a:buChar char="•"/>
                </a:pPr>
                <a:endParaRPr lang="en-US" sz="900"/>
              </a:p>
            </p:txBody>
          </p:sp>
          <p:sp>
            <p:nvSpPr>
              <p:cNvPr id="1134645" name="Rectangle 53"/>
              <p:cNvSpPr>
                <a:spLocks noChangeArrowheads="1"/>
              </p:cNvSpPr>
              <p:nvPr/>
            </p:nvSpPr>
            <p:spPr bwMode="auto">
              <a:xfrm>
                <a:off x="535" y="528"/>
                <a:ext cx="151" cy="13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28575">
                    <a:solidFill>
                      <a:srgbClr val="66FF33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spcBef>
                    <a:spcPct val="20000"/>
                  </a:spcBef>
                  <a:buFontTx/>
                  <a:buChar char="•"/>
                </a:pPr>
                <a:endParaRPr lang="en-US" sz="900"/>
              </a:p>
            </p:txBody>
          </p:sp>
          <p:sp>
            <p:nvSpPr>
              <p:cNvPr id="1134646" name="Rectangle 54"/>
              <p:cNvSpPr>
                <a:spLocks noChangeArrowheads="1"/>
              </p:cNvSpPr>
              <p:nvPr/>
            </p:nvSpPr>
            <p:spPr bwMode="auto">
              <a:xfrm>
                <a:off x="384" y="528"/>
                <a:ext cx="151" cy="13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28575">
                    <a:solidFill>
                      <a:srgbClr val="66FF33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spcBef>
                    <a:spcPct val="20000"/>
                  </a:spcBef>
                  <a:buFontTx/>
                  <a:buChar char="•"/>
                </a:pPr>
                <a:endParaRPr lang="en-US" sz="900"/>
              </a:p>
            </p:txBody>
          </p:sp>
          <p:sp>
            <p:nvSpPr>
              <p:cNvPr id="1134647" name="Line 55"/>
              <p:cNvSpPr>
                <a:spLocks noChangeShapeType="1"/>
              </p:cNvSpPr>
              <p:nvPr/>
            </p:nvSpPr>
            <p:spPr bwMode="auto">
              <a:xfrm>
                <a:off x="384" y="528"/>
                <a:ext cx="1056" cy="0"/>
              </a:xfrm>
              <a:prstGeom prst="line">
                <a:avLst/>
              </a:prstGeom>
              <a:noFill/>
              <a:ln w="28575" cap="sq">
                <a:solidFill>
                  <a:srgbClr val="00FFF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34648" name="Line 56"/>
              <p:cNvSpPr>
                <a:spLocks noChangeShapeType="1"/>
              </p:cNvSpPr>
              <p:nvPr/>
            </p:nvSpPr>
            <p:spPr bwMode="auto">
              <a:xfrm>
                <a:off x="384" y="662"/>
                <a:ext cx="1056" cy="0"/>
              </a:xfrm>
              <a:prstGeom prst="line">
                <a:avLst/>
              </a:prstGeom>
              <a:noFill/>
              <a:ln w="28575">
                <a:solidFill>
                  <a:srgbClr val="00FFF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34649" name="Line 57"/>
              <p:cNvSpPr>
                <a:spLocks noChangeShapeType="1"/>
              </p:cNvSpPr>
              <p:nvPr/>
            </p:nvSpPr>
            <p:spPr bwMode="auto">
              <a:xfrm>
                <a:off x="384" y="799"/>
                <a:ext cx="1056" cy="0"/>
              </a:xfrm>
              <a:prstGeom prst="line">
                <a:avLst/>
              </a:prstGeom>
              <a:noFill/>
              <a:ln w="28575">
                <a:solidFill>
                  <a:srgbClr val="00FFF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34650" name="Line 58"/>
              <p:cNvSpPr>
                <a:spLocks noChangeShapeType="1"/>
              </p:cNvSpPr>
              <p:nvPr/>
            </p:nvSpPr>
            <p:spPr bwMode="auto">
              <a:xfrm>
                <a:off x="384" y="937"/>
                <a:ext cx="1056" cy="0"/>
              </a:xfrm>
              <a:prstGeom prst="line">
                <a:avLst/>
              </a:prstGeom>
              <a:noFill/>
              <a:ln w="28575">
                <a:solidFill>
                  <a:srgbClr val="00FFF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34651" name="Line 59"/>
              <p:cNvSpPr>
                <a:spLocks noChangeShapeType="1"/>
              </p:cNvSpPr>
              <p:nvPr/>
            </p:nvSpPr>
            <p:spPr bwMode="auto">
              <a:xfrm>
                <a:off x="384" y="1075"/>
                <a:ext cx="1056" cy="0"/>
              </a:xfrm>
              <a:prstGeom prst="line">
                <a:avLst/>
              </a:prstGeom>
              <a:noFill/>
              <a:ln w="28575">
                <a:solidFill>
                  <a:srgbClr val="00FFF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34652" name="Line 60"/>
              <p:cNvSpPr>
                <a:spLocks noChangeShapeType="1"/>
              </p:cNvSpPr>
              <p:nvPr/>
            </p:nvSpPr>
            <p:spPr bwMode="auto">
              <a:xfrm>
                <a:off x="384" y="1213"/>
                <a:ext cx="1056" cy="0"/>
              </a:xfrm>
              <a:prstGeom prst="line">
                <a:avLst/>
              </a:prstGeom>
              <a:noFill/>
              <a:ln w="28575">
                <a:solidFill>
                  <a:srgbClr val="00FFF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34653" name="Line 61"/>
              <p:cNvSpPr>
                <a:spLocks noChangeShapeType="1"/>
              </p:cNvSpPr>
              <p:nvPr/>
            </p:nvSpPr>
            <p:spPr bwMode="auto">
              <a:xfrm>
                <a:off x="384" y="1350"/>
                <a:ext cx="1056" cy="0"/>
              </a:xfrm>
              <a:prstGeom prst="line">
                <a:avLst/>
              </a:prstGeom>
              <a:noFill/>
              <a:ln w="28575">
                <a:solidFill>
                  <a:srgbClr val="00FFF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34654" name="Line 62"/>
              <p:cNvSpPr>
                <a:spLocks noChangeShapeType="1"/>
              </p:cNvSpPr>
              <p:nvPr/>
            </p:nvSpPr>
            <p:spPr bwMode="auto">
              <a:xfrm>
                <a:off x="384" y="1488"/>
                <a:ext cx="1056" cy="0"/>
              </a:xfrm>
              <a:prstGeom prst="line">
                <a:avLst/>
              </a:prstGeom>
              <a:noFill/>
              <a:ln w="28575" cap="sq">
                <a:solidFill>
                  <a:srgbClr val="00FFF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34655" name="Line 63"/>
              <p:cNvSpPr>
                <a:spLocks noChangeShapeType="1"/>
              </p:cNvSpPr>
              <p:nvPr/>
            </p:nvSpPr>
            <p:spPr bwMode="auto">
              <a:xfrm>
                <a:off x="384" y="528"/>
                <a:ext cx="0" cy="960"/>
              </a:xfrm>
              <a:prstGeom prst="line">
                <a:avLst/>
              </a:prstGeom>
              <a:noFill/>
              <a:ln w="28575" cap="sq">
                <a:solidFill>
                  <a:srgbClr val="00FFF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34656" name="Line 64"/>
              <p:cNvSpPr>
                <a:spLocks noChangeShapeType="1"/>
              </p:cNvSpPr>
              <p:nvPr/>
            </p:nvSpPr>
            <p:spPr bwMode="auto">
              <a:xfrm>
                <a:off x="535" y="528"/>
                <a:ext cx="0" cy="960"/>
              </a:xfrm>
              <a:prstGeom prst="line">
                <a:avLst/>
              </a:prstGeom>
              <a:noFill/>
              <a:ln w="28575">
                <a:solidFill>
                  <a:srgbClr val="00FFF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34657" name="Line 65"/>
              <p:cNvSpPr>
                <a:spLocks noChangeShapeType="1"/>
              </p:cNvSpPr>
              <p:nvPr/>
            </p:nvSpPr>
            <p:spPr bwMode="auto">
              <a:xfrm>
                <a:off x="686" y="528"/>
                <a:ext cx="0" cy="960"/>
              </a:xfrm>
              <a:prstGeom prst="line">
                <a:avLst/>
              </a:prstGeom>
              <a:noFill/>
              <a:ln w="28575">
                <a:solidFill>
                  <a:srgbClr val="00FFF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34658" name="Line 66"/>
              <p:cNvSpPr>
                <a:spLocks noChangeShapeType="1"/>
              </p:cNvSpPr>
              <p:nvPr/>
            </p:nvSpPr>
            <p:spPr bwMode="auto">
              <a:xfrm>
                <a:off x="836" y="528"/>
                <a:ext cx="0" cy="960"/>
              </a:xfrm>
              <a:prstGeom prst="line">
                <a:avLst/>
              </a:prstGeom>
              <a:noFill/>
              <a:ln w="28575">
                <a:solidFill>
                  <a:srgbClr val="00FFF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34659" name="Line 67"/>
              <p:cNvSpPr>
                <a:spLocks noChangeShapeType="1"/>
              </p:cNvSpPr>
              <p:nvPr/>
            </p:nvSpPr>
            <p:spPr bwMode="auto">
              <a:xfrm>
                <a:off x="988" y="528"/>
                <a:ext cx="0" cy="960"/>
              </a:xfrm>
              <a:prstGeom prst="line">
                <a:avLst/>
              </a:prstGeom>
              <a:noFill/>
              <a:ln w="28575">
                <a:solidFill>
                  <a:srgbClr val="00FFF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34660" name="Line 68"/>
              <p:cNvSpPr>
                <a:spLocks noChangeShapeType="1"/>
              </p:cNvSpPr>
              <p:nvPr/>
            </p:nvSpPr>
            <p:spPr bwMode="auto">
              <a:xfrm>
                <a:off x="1138" y="528"/>
                <a:ext cx="0" cy="960"/>
              </a:xfrm>
              <a:prstGeom prst="line">
                <a:avLst/>
              </a:prstGeom>
              <a:noFill/>
              <a:ln w="28575">
                <a:solidFill>
                  <a:srgbClr val="00FFF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34661" name="Line 69"/>
              <p:cNvSpPr>
                <a:spLocks noChangeShapeType="1"/>
              </p:cNvSpPr>
              <p:nvPr/>
            </p:nvSpPr>
            <p:spPr bwMode="auto">
              <a:xfrm>
                <a:off x="1289" y="528"/>
                <a:ext cx="0" cy="960"/>
              </a:xfrm>
              <a:prstGeom prst="line">
                <a:avLst/>
              </a:prstGeom>
              <a:noFill/>
              <a:ln w="28575">
                <a:solidFill>
                  <a:srgbClr val="00FFF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34662" name="Line 70"/>
              <p:cNvSpPr>
                <a:spLocks noChangeShapeType="1"/>
              </p:cNvSpPr>
              <p:nvPr/>
            </p:nvSpPr>
            <p:spPr bwMode="auto">
              <a:xfrm>
                <a:off x="1440" y="528"/>
                <a:ext cx="0" cy="960"/>
              </a:xfrm>
              <a:prstGeom prst="line">
                <a:avLst/>
              </a:prstGeom>
              <a:noFill/>
              <a:ln w="28575" cap="sq">
                <a:solidFill>
                  <a:srgbClr val="00FFF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134663" name="Line 71"/>
            <p:cNvSpPr>
              <a:spLocks noChangeShapeType="1"/>
            </p:cNvSpPr>
            <p:nvPr/>
          </p:nvSpPr>
          <p:spPr bwMode="auto">
            <a:xfrm>
              <a:off x="624" y="720"/>
              <a:ext cx="424" cy="556"/>
            </a:xfrm>
            <a:prstGeom prst="line">
              <a:avLst/>
            </a:prstGeom>
            <a:noFill/>
            <a:ln w="38100">
              <a:solidFill>
                <a:srgbClr val="66FF33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aphicFrame>
        <p:nvGraphicFramePr>
          <p:cNvPr id="1134664" name="Object 72"/>
          <p:cNvGraphicFramePr>
            <a:graphicFrameLocks noGrp="1" noChangeAspect="1"/>
          </p:cNvGraphicFramePr>
          <p:nvPr>
            <p:ph sz="half" idx="4294967295"/>
          </p:nvPr>
        </p:nvGraphicFramePr>
        <p:xfrm>
          <a:off x="2355850" y="1636713"/>
          <a:ext cx="4879975" cy="668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593" name="Equation" r:id="rId3" imgW="2133360" imgH="291960" progId="Equation.3">
                  <p:embed/>
                </p:oleObj>
              </mc:Choice>
              <mc:Fallback>
                <p:oleObj name="Equation" r:id="rId3" imgW="2133360" imgH="2919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55850" y="1636713"/>
                        <a:ext cx="4879975" cy="6683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34665" name="Rectangle 73"/>
          <p:cNvSpPr>
            <a:spLocks noChangeArrowheads="1"/>
          </p:cNvSpPr>
          <p:nvPr/>
        </p:nvSpPr>
        <p:spPr bwMode="auto">
          <a:xfrm>
            <a:off x="2400300" y="2251075"/>
            <a:ext cx="1347788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spcBef>
                <a:spcPct val="20000"/>
              </a:spcBef>
            </a:pPr>
            <a:r>
              <a:rPr lang="en-US" sz="2800">
                <a:sym typeface="Symbol" pitchFamily="18" charset="2"/>
              </a:rPr>
              <a:t>d = 5</a:t>
            </a:r>
          </a:p>
        </p:txBody>
      </p:sp>
      <p:sp>
        <p:nvSpPr>
          <p:cNvPr id="1134666" name="Rectangle 74"/>
          <p:cNvSpPr>
            <a:spLocks noChangeArrowheads="1"/>
          </p:cNvSpPr>
          <p:nvPr/>
        </p:nvSpPr>
        <p:spPr bwMode="auto">
          <a:xfrm>
            <a:off x="2281238" y="2949575"/>
            <a:ext cx="2166937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spcBef>
                <a:spcPct val="20000"/>
              </a:spcBef>
            </a:pPr>
            <a:r>
              <a:rPr lang="sk-SK" sz="2800">
                <a:sym typeface="Symbol" pitchFamily="18" charset="2"/>
              </a:rPr>
              <a:t>Manhattan (</a:t>
            </a:r>
            <a:r>
              <a:rPr lang="en-US" sz="2800">
                <a:sym typeface="Symbol" pitchFamily="18" charset="2"/>
              </a:rPr>
              <a:t>City-block</a:t>
            </a:r>
            <a:r>
              <a:rPr lang="sk-SK" sz="2800">
                <a:sym typeface="Symbol" pitchFamily="18" charset="2"/>
              </a:rPr>
              <a:t>)</a:t>
            </a:r>
            <a:endParaRPr lang="en-US" sz="2800">
              <a:sym typeface="Symbol" pitchFamily="18" charset="2"/>
            </a:endParaRPr>
          </a:p>
        </p:txBody>
      </p:sp>
      <p:graphicFrame>
        <p:nvGraphicFramePr>
          <p:cNvPr id="1134667" name="Object 75"/>
          <p:cNvGraphicFramePr>
            <a:graphicFrameLocks noChangeAspect="1"/>
          </p:cNvGraphicFramePr>
          <p:nvPr/>
        </p:nvGraphicFramePr>
        <p:xfrm>
          <a:off x="2452688" y="3917950"/>
          <a:ext cx="4298950" cy="465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594" name="Equation" r:id="rId5" imgW="1879560" imgH="203040" progId="Equation.3">
                  <p:embed/>
                </p:oleObj>
              </mc:Choice>
              <mc:Fallback>
                <p:oleObj name="Equation" r:id="rId5" imgW="187956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52688" y="3917950"/>
                        <a:ext cx="4298950" cy="4651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34668" name="Rectangle 76"/>
          <p:cNvSpPr>
            <a:spLocks noChangeArrowheads="1"/>
          </p:cNvSpPr>
          <p:nvPr/>
        </p:nvSpPr>
        <p:spPr bwMode="auto">
          <a:xfrm>
            <a:off x="2411413" y="4384675"/>
            <a:ext cx="1228725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spcBef>
                <a:spcPct val="20000"/>
              </a:spcBef>
            </a:pPr>
            <a:r>
              <a:rPr lang="en-US" sz="2800">
                <a:sym typeface="Symbol" pitchFamily="18" charset="2"/>
              </a:rPr>
              <a:t>d = 7</a:t>
            </a:r>
          </a:p>
        </p:txBody>
      </p:sp>
      <p:sp>
        <p:nvSpPr>
          <p:cNvPr id="1134669" name="Rectangle 77"/>
          <p:cNvSpPr>
            <a:spLocks noChangeArrowheads="1"/>
          </p:cNvSpPr>
          <p:nvPr/>
        </p:nvSpPr>
        <p:spPr bwMode="auto">
          <a:xfrm>
            <a:off x="2338388" y="4978400"/>
            <a:ext cx="2441575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spcBef>
                <a:spcPct val="20000"/>
              </a:spcBef>
            </a:pPr>
            <a:r>
              <a:rPr lang="en-US" sz="2800">
                <a:sym typeface="Symbol" pitchFamily="18" charset="2"/>
              </a:rPr>
              <a:t>Chessboard</a:t>
            </a:r>
          </a:p>
          <a:p>
            <a:pPr>
              <a:spcBef>
                <a:spcPct val="20000"/>
              </a:spcBef>
            </a:pPr>
            <a:endParaRPr lang="en-US" sz="2800">
              <a:sym typeface="Symbol" pitchFamily="18" charset="2"/>
            </a:endParaRPr>
          </a:p>
        </p:txBody>
      </p:sp>
      <p:grpSp>
        <p:nvGrpSpPr>
          <p:cNvPr id="1134670" name="Group 78"/>
          <p:cNvGrpSpPr>
            <a:grpSpLocks/>
          </p:cNvGrpSpPr>
          <p:nvPr/>
        </p:nvGrpSpPr>
        <p:grpSpPr bwMode="auto">
          <a:xfrm>
            <a:off x="566738" y="5022850"/>
            <a:ext cx="1676400" cy="1524000"/>
            <a:chOff x="384" y="2880"/>
            <a:chExt cx="1056" cy="960"/>
          </a:xfrm>
        </p:grpSpPr>
        <p:grpSp>
          <p:nvGrpSpPr>
            <p:cNvPr id="1134671" name="Group 79"/>
            <p:cNvGrpSpPr>
              <a:grpSpLocks/>
            </p:cNvGrpSpPr>
            <p:nvPr/>
          </p:nvGrpSpPr>
          <p:grpSpPr bwMode="auto">
            <a:xfrm>
              <a:off x="384" y="2880"/>
              <a:ext cx="1056" cy="960"/>
              <a:chOff x="1076" y="2688"/>
              <a:chExt cx="1200" cy="1099"/>
            </a:xfrm>
          </p:grpSpPr>
          <p:sp>
            <p:nvSpPr>
              <p:cNvPr id="1134672" name="Rectangle 80"/>
              <p:cNvSpPr>
                <a:spLocks noChangeArrowheads="1"/>
              </p:cNvSpPr>
              <p:nvPr/>
            </p:nvSpPr>
            <p:spPr bwMode="auto">
              <a:xfrm>
                <a:off x="2104" y="3629"/>
                <a:ext cx="172" cy="15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28575">
                    <a:solidFill>
                      <a:srgbClr val="66FF33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spcBef>
                    <a:spcPct val="20000"/>
                  </a:spcBef>
                  <a:buFontTx/>
                  <a:buChar char="•"/>
                </a:pPr>
                <a:endParaRPr lang="en-US" sz="900"/>
              </a:p>
            </p:txBody>
          </p:sp>
          <p:sp>
            <p:nvSpPr>
              <p:cNvPr id="1134673" name="Rectangle 81"/>
              <p:cNvSpPr>
                <a:spLocks noChangeArrowheads="1"/>
              </p:cNvSpPr>
              <p:nvPr/>
            </p:nvSpPr>
            <p:spPr bwMode="auto">
              <a:xfrm>
                <a:off x="1933" y="3629"/>
                <a:ext cx="171" cy="15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28575">
                    <a:solidFill>
                      <a:srgbClr val="66FF33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spcBef>
                    <a:spcPct val="20000"/>
                  </a:spcBef>
                  <a:buFontTx/>
                  <a:buChar char="•"/>
                </a:pPr>
                <a:endParaRPr lang="en-US" sz="900"/>
              </a:p>
            </p:txBody>
          </p:sp>
          <p:sp>
            <p:nvSpPr>
              <p:cNvPr id="1134674" name="Rectangle 82"/>
              <p:cNvSpPr>
                <a:spLocks noChangeArrowheads="1"/>
              </p:cNvSpPr>
              <p:nvPr/>
            </p:nvSpPr>
            <p:spPr bwMode="auto">
              <a:xfrm>
                <a:off x="1762" y="3629"/>
                <a:ext cx="171" cy="15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28575">
                    <a:solidFill>
                      <a:srgbClr val="66FF33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spcBef>
                    <a:spcPct val="20000"/>
                  </a:spcBef>
                  <a:buFontTx/>
                  <a:buChar char="•"/>
                </a:pPr>
                <a:endParaRPr lang="en-US" sz="900"/>
              </a:p>
            </p:txBody>
          </p:sp>
          <p:sp>
            <p:nvSpPr>
              <p:cNvPr id="1134675" name="Rectangle 83"/>
              <p:cNvSpPr>
                <a:spLocks noChangeArrowheads="1"/>
              </p:cNvSpPr>
              <p:nvPr/>
            </p:nvSpPr>
            <p:spPr bwMode="auto">
              <a:xfrm>
                <a:off x="1590" y="3629"/>
                <a:ext cx="172" cy="15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28575">
                    <a:solidFill>
                      <a:srgbClr val="66FF33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spcBef>
                    <a:spcPct val="20000"/>
                  </a:spcBef>
                  <a:buFontTx/>
                  <a:buChar char="•"/>
                </a:pPr>
                <a:endParaRPr lang="en-US" sz="900"/>
              </a:p>
            </p:txBody>
          </p:sp>
          <p:sp>
            <p:nvSpPr>
              <p:cNvPr id="1134676" name="Rectangle 84"/>
              <p:cNvSpPr>
                <a:spLocks noChangeArrowheads="1"/>
              </p:cNvSpPr>
              <p:nvPr/>
            </p:nvSpPr>
            <p:spPr bwMode="auto">
              <a:xfrm>
                <a:off x="1419" y="3629"/>
                <a:ext cx="171" cy="15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28575">
                    <a:solidFill>
                      <a:srgbClr val="66FF33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spcBef>
                    <a:spcPct val="20000"/>
                  </a:spcBef>
                  <a:buFontTx/>
                  <a:buChar char="•"/>
                </a:pPr>
                <a:endParaRPr lang="en-US" sz="900"/>
              </a:p>
            </p:txBody>
          </p:sp>
          <p:sp>
            <p:nvSpPr>
              <p:cNvPr id="1134677" name="Rectangle 85"/>
              <p:cNvSpPr>
                <a:spLocks noChangeArrowheads="1"/>
              </p:cNvSpPr>
              <p:nvPr/>
            </p:nvSpPr>
            <p:spPr bwMode="auto">
              <a:xfrm>
                <a:off x="1248" y="3629"/>
                <a:ext cx="171" cy="15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28575">
                    <a:solidFill>
                      <a:srgbClr val="66FF33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spcBef>
                    <a:spcPct val="20000"/>
                  </a:spcBef>
                  <a:buFontTx/>
                  <a:buChar char="•"/>
                </a:pPr>
                <a:endParaRPr lang="en-US" sz="900"/>
              </a:p>
            </p:txBody>
          </p:sp>
          <p:sp>
            <p:nvSpPr>
              <p:cNvPr id="1134678" name="Rectangle 86"/>
              <p:cNvSpPr>
                <a:spLocks noChangeArrowheads="1"/>
              </p:cNvSpPr>
              <p:nvPr/>
            </p:nvSpPr>
            <p:spPr bwMode="auto">
              <a:xfrm>
                <a:off x="1076" y="3629"/>
                <a:ext cx="172" cy="15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28575">
                    <a:solidFill>
                      <a:srgbClr val="66FF33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spcBef>
                    <a:spcPct val="20000"/>
                  </a:spcBef>
                  <a:buFontTx/>
                  <a:buChar char="•"/>
                </a:pPr>
                <a:endParaRPr lang="en-US" sz="900"/>
              </a:p>
            </p:txBody>
          </p:sp>
          <p:sp>
            <p:nvSpPr>
              <p:cNvPr id="1134679" name="Rectangle 87"/>
              <p:cNvSpPr>
                <a:spLocks noChangeArrowheads="1"/>
              </p:cNvSpPr>
              <p:nvPr/>
            </p:nvSpPr>
            <p:spPr bwMode="auto">
              <a:xfrm>
                <a:off x="2104" y="3472"/>
                <a:ext cx="172" cy="15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28575">
                    <a:solidFill>
                      <a:srgbClr val="66FF33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spcBef>
                    <a:spcPct val="20000"/>
                  </a:spcBef>
                  <a:buFontTx/>
                  <a:buChar char="•"/>
                </a:pPr>
                <a:endParaRPr lang="en-US" sz="900"/>
              </a:p>
            </p:txBody>
          </p:sp>
          <p:sp>
            <p:nvSpPr>
              <p:cNvPr id="1134680" name="Rectangle 88"/>
              <p:cNvSpPr>
                <a:spLocks noChangeArrowheads="1"/>
              </p:cNvSpPr>
              <p:nvPr/>
            </p:nvSpPr>
            <p:spPr bwMode="auto">
              <a:xfrm>
                <a:off x="1933" y="3472"/>
                <a:ext cx="171" cy="15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3300"/>
                    </a:solidFill>
                  </a14:hiddenFill>
                </a:ext>
                <a:ext uri="{91240B29-F687-4F45-9708-019B960494DF}">
                  <a14:hiddenLine xmlns:a14="http://schemas.microsoft.com/office/drawing/2010/main" w="28575">
                    <a:solidFill>
                      <a:srgbClr val="66FF33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spcBef>
                    <a:spcPct val="20000"/>
                  </a:spcBef>
                  <a:buFontTx/>
                  <a:buChar char="•"/>
                </a:pPr>
                <a:endParaRPr lang="en-US" sz="900"/>
              </a:p>
            </p:txBody>
          </p:sp>
          <p:sp>
            <p:nvSpPr>
              <p:cNvPr id="1134681" name="Rectangle 89"/>
              <p:cNvSpPr>
                <a:spLocks noChangeArrowheads="1"/>
              </p:cNvSpPr>
              <p:nvPr/>
            </p:nvSpPr>
            <p:spPr bwMode="auto">
              <a:xfrm>
                <a:off x="1762" y="3472"/>
                <a:ext cx="171" cy="157"/>
              </a:xfrm>
              <a:prstGeom prst="rect">
                <a:avLst/>
              </a:prstGeom>
              <a:solidFill>
                <a:srgbClr val="FF33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28575">
                    <a:solidFill>
                      <a:srgbClr val="66FF33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spcBef>
                    <a:spcPct val="20000"/>
                  </a:spcBef>
                  <a:buFontTx/>
                  <a:buChar char="•"/>
                </a:pPr>
                <a:endParaRPr lang="en-US" sz="900"/>
              </a:p>
            </p:txBody>
          </p:sp>
          <p:sp>
            <p:nvSpPr>
              <p:cNvPr id="1134682" name="Rectangle 90"/>
              <p:cNvSpPr>
                <a:spLocks noChangeArrowheads="1"/>
              </p:cNvSpPr>
              <p:nvPr/>
            </p:nvSpPr>
            <p:spPr bwMode="auto">
              <a:xfrm>
                <a:off x="1590" y="3472"/>
                <a:ext cx="172" cy="15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3300"/>
                    </a:solidFill>
                  </a14:hiddenFill>
                </a:ext>
                <a:ext uri="{91240B29-F687-4F45-9708-019B960494DF}">
                  <a14:hiddenLine xmlns:a14="http://schemas.microsoft.com/office/drawing/2010/main" w="28575">
                    <a:solidFill>
                      <a:srgbClr val="66FF33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spcBef>
                    <a:spcPct val="20000"/>
                  </a:spcBef>
                  <a:buFontTx/>
                  <a:buChar char="•"/>
                </a:pPr>
                <a:endParaRPr lang="en-US" sz="900"/>
              </a:p>
            </p:txBody>
          </p:sp>
          <p:sp>
            <p:nvSpPr>
              <p:cNvPr id="1134683" name="Rectangle 91"/>
              <p:cNvSpPr>
                <a:spLocks noChangeArrowheads="1"/>
              </p:cNvSpPr>
              <p:nvPr/>
            </p:nvSpPr>
            <p:spPr bwMode="auto">
              <a:xfrm>
                <a:off x="1419" y="3472"/>
                <a:ext cx="171" cy="15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28575">
                    <a:solidFill>
                      <a:srgbClr val="66FF33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spcBef>
                    <a:spcPct val="20000"/>
                  </a:spcBef>
                  <a:buFontTx/>
                  <a:buChar char="•"/>
                </a:pPr>
                <a:endParaRPr lang="en-US" sz="900"/>
              </a:p>
            </p:txBody>
          </p:sp>
          <p:sp>
            <p:nvSpPr>
              <p:cNvPr id="1134684" name="Rectangle 92"/>
              <p:cNvSpPr>
                <a:spLocks noChangeArrowheads="1"/>
              </p:cNvSpPr>
              <p:nvPr/>
            </p:nvSpPr>
            <p:spPr bwMode="auto">
              <a:xfrm>
                <a:off x="1248" y="3472"/>
                <a:ext cx="171" cy="15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28575">
                    <a:solidFill>
                      <a:srgbClr val="66FF33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spcBef>
                    <a:spcPct val="20000"/>
                  </a:spcBef>
                  <a:buFontTx/>
                  <a:buChar char="•"/>
                </a:pPr>
                <a:endParaRPr lang="en-US" sz="900"/>
              </a:p>
            </p:txBody>
          </p:sp>
          <p:sp>
            <p:nvSpPr>
              <p:cNvPr id="1134685" name="Rectangle 93"/>
              <p:cNvSpPr>
                <a:spLocks noChangeArrowheads="1"/>
              </p:cNvSpPr>
              <p:nvPr/>
            </p:nvSpPr>
            <p:spPr bwMode="auto">
              <a:xfrm>
                <a:off x="1076" y="3472"/>
                <a:ext cx="172" cy="15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28575">
                    <a:solidFill>
                      <a:srgbClr val="66FF33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spcBef>
                    <a:spcPct val="20000"/>
                  </a:spcBef>
                  <a:buFontTx/>
                  <a:buChar char="•"/>
                </a:pPr>
                <a:endParaRPr lang="en-US" sz="900"/>
              </a:p>
            </p:txBody>
          </p:sp>
          <p:sp>
            <p:nvSpPr>
              <p:cNvPr id="1134686" name="Rectangle 94"/>
              <p:cNvSpPr>
                <a:spLocks noChangeArrowheads="1"/>
              </p:cNvSpPr>
              <p:nvPr/>
            </p:nvSpPr>
            <p:spPr bwMode="auto">
              <a:xfrm>
                <a:off x="2104" y="3314"/>
                <a:ext cx="172" cy="15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28575">
                    <a:solidFill>
                      <a:srgbClr val="66FF33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spcBef>
                    <a:spcPct val="20000"/>
                  </a:spcBef>
                  <a:buFontTx/>
                  <a:buChar char="•"/>
                </a:pPr>
                <a:endParaRPr lang="en-US" sz="900"/>
              </a:p>
            </p:txBody>
          </p:sp>
          <p:sp>
            <p:nvSpPr>
              <p:cNvPr id="1134687" name="Rectangle 95"/>
              <p:cNvSpPr>
                <a:spLocks noChangeArrowheads="1"/>
              </p:cNvSpPr>
              <p:nvPr/>
            </p:nvSpPr>
            <p:spPr bwMode="auto">
              <a:xfrm>
                <a:off x="1933" y="3314"/>
                <a:ext cx="171" cy="15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3300"/>
                    </a:solidFill>
                  </a14:hiddenFill>
                </a:ext>
                <a:ext uri="{91240B29-F687-4F45-9708-019B960494DF}">
                  <a14:hiddenLine xmlns:a14="http://schemas.microsoft.com/office/drawing/2010/main" w="28575">
                    <a:solidFill>
                      <a:srgbClr val="66FF33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spcBef>
                    <a:spcPct val="20000"/>
                  </a:spcBef>
                  <a:buFontTx/>
                  <a:buChar char="•"/>
                </a:pPr>
                <a:endParaRPr lang="en-US" sz="900"/>
              </a:p>
            </p:txBody>
          </p:sp>
          <p:sp>
            <p:nvSpPr>
              <p:cNvPr id="1134688" name="Rectangle 96"/>
              <p:cNvSpPr>
                <a:spLocks noChangeArrowheads="1"/>
              </p:cNvSpPr>
              <p:nvPr/>
            </p:nvSpPr>
            <p:spPr bwMode="auto">
              <a:xfrm>
                <a:off x="1762" y="3314"/>
                <a:ext cx="171" cy="15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3300"/>
                    </a:solidFill>
                  </a14:hiddenFill>
                </a:ext>
                <a:ext uri="{91240B29-F687-4F45-9708-019B960494DF}">
                  <a14:hiddenLine xmlns:a14="http://schemas.microsoft.com/office/drawing/2010/main" w="28575">
                    <a:solidFill>
                      <a:srgbClr val="66FF33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spcBef>
                    <a:spcPct val="20000"/>
                  </a:spcBef>
                  <a:buFontTx/>
                  <a:buChar char="•"/>
                </a:pPr>
                <a:endParaRPr lang="en-US" sz="900"/>
              </a:p>
            </p:txBody>
          </p:sp>
          <p:sp>
            <p:nvSpPr>
              <p:cNvPr id="1134689" name="Rectangle 97"/>
              <p:cNvSpPr>
                <a:spLocks noChangeArrowheads="1"/>
              </p:cNvSpPr>
              <p:nvPr/>
            </p:nvSpPr>
            <p:spPr bwMode="auto">
              <a:xfrm>
                <a:off x="1590" y="3314"/>
                <a:ext cx="172" cy="15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3300"/>
                    </a:solidFill>
                  </a14:hiddenFill>
                </a:ext>
                <a:ext uri="{91240B29-F687-4F45-9708-019B960494DF}">
                  <a14:hiddenLine xmlns:a14="http://schemas.microsoft.com/office/drawing/2010/main" w="28575">
                    <a:solidFill>
                      <a:srgbClr val="66FF33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spcBef>
                    <a:spcPct val="20000"/>
                  </a:spcBef>
                  <a:buFontTx/>
                  <a:buChar char="•"/>
                </a:pPr>
                <a:endParaRPr lang="en-US" sz="900"/>
              </a:p>
            </p:txBody>
          </p:sp>
          <p:sp>
            <p:nvSpPr>
              <p:cNvPr id="1134690" name="Rectangle 98"/>
              <p:cNvSpPr>
                <a:spLocks noChangeArrowheads="1"/>
              </p:cNvSpPr>
              <p:nvPr/>
            </p:nvSpPr>
            <p:spPr bwMode="auto">
              <a:xfrm>
                <a:off x="1419" y="3314"/>
                <a:ext cx="171" cy="15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3300"/>
                    </a:solidFill>
                  </a14:hiddenFill>
                </a:ext>
                <a:ext uri="{91240B29-F687-4F45-9708-019B960494DF}">
                  <a14:hiddenLine xmlns:a14="http://schemas.microsoft.com/office/drawing/2010/main" w="28575">
                    <a:solidFill>
                      <a:srgbClr val="66FF33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spcBef>
                    <a:spcPct val="20000"/>
                  </a:spcBef>
                  <a:buFontTx/>
                  <a:buChar char="•"/>
                </a:pPr>
                <a:endParaRPr lang="en-US" sz="900"/>
              </a:p>
            </p:txBody>
          </p:sp>
          <p:sp>
            <p:nvSpPr>
              <p:cNvPr id="1134691" name="Rectangle 99"/>
              <p:cNvSpPr>
                <a:spLocks noChangeArrowheads="1"/>
              </p:cNvSpPr>
              <p:nvPr/>
            </p:nvSpPr>
            <p:spPr bwMode="auto">
              <a:xfrm>
                <a:off x="1248" y="3314"/>
                <a:ext cx="171" cy="15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28575">
                    <a:solidFill>
                      <a:srgbClr val="66FF33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spcBef>
                    <a:spcPct val="20000"/>
                  </a:spcBef>
                  <a:buFontTx/>
                  <a:buChar char="•"/>
                </a:pPr>
                <a:endParaRPr lang="en-US" sz="900"/>
              </a:p>
            </p:txBody>
          </p:sp>
          <p:sp>
            <p:nvSpPr>
              <p:cNvPr id="1134692" name="Rectangle 100"/>
              <p:cNvSpPr>
                <a:spLocks noChangeArrowheads="1"/>
              </p:cNvSpPr>
              <p:nvPr/>
            </p:nvSpPr>
            <p:spPr bwMode="auto">
              <a:xfrm>
                <a:off x="1076" y="3314"/>
                <a:ext cx="172" cy="15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28575">
                    <a:solidFill>
                      <a:srgbClr val="66FF33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spcBef>
                    <a:spcPct val="20000"/>
                  </a:spcBef>
                  <a:buFontTx/>
                  <a:buChar char="•"/>
                </a:pPr>
                <a:endParaRPr lang="en-US" sz="900"/>
              </a:p>
            </p:txBody>
          </p:sp>
          <p:sp>
            <p:nvSpPr>
              <p:cNvPr id="1134693" name="Rectangle 101"/>
              <p:cNvSpPr>
                <a:spLocks noChangeArrowheads="1"/>
              </p:cNvSpPr>
              <p:nvPr/>
            </p:nvSpPr>
            <p:spPr bwMode="auto">
              <a:xfrm>
                <a:off x="2104" y="3156"/>
                <a:ext cx="172" cy="15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28575">
                    <a:solidFill>
                      <a:srgbClr val="66FF33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spcBef>
                    <a:spcPct val="20000"/>
                  </a:spcBef>
                  <a:buFontTx/>
                  <a:buChar char="•"/>
                </a:pPr>
                <a:endParaRPr lang="en-US" sz="900"/>
              </a:p>
            </p:txBody>
          </p:sp>
          <p:sp>
            <p:nvSpPr>
              <p:cNvPr id="1134694" name="Rectangle 102"/>
              <p:cNvSpPr>
                <a:spLocks noChangeArrowheads="1"/>
              </p:cNvSpPr>
              <p:nvPr/>
            </p:nvSpPr>
            <p:spPr bwMode="auto">
              <a:xfrm>
                <a:off x="1933" y="3156"/>
                <a:ext cx="171" cy="15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3300"/>
                    </a:solidFill>
                  </a14:hiddenFill>
                </a:ext>
                <a:ext uri="{91240B29-F687-4F45-9708-019B960494DF}">
                  <a14:hiddenLine xmlns:a14="http://schemas.microsoft.com/office/drawing/2010/main" w="28575">
                    <a:solidFill>
                      <a:srgbClr val="66FF33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spcBef>
                    <a:spcPct val="20000"/>
                  </a:spcBef>
                  <a:buFontTx/>
                  <a:buChar char="•"/>
                </a:pPr>
                <a:endParaRPr lang="en-US" sz="900"/>
              </a:p>
            </p:txBody>
          </p:sp>
          <p:sp>
            <p:nvSpPr>
              <p:cNvPr id="1134695" name="Rectangle 103"/>
              <p:cNvSpPr>
                <a:spLocks noChangeArrowheads="1"/>
              </p:cNvSpPr>
              <p:nvPr/>
            </p:nvSpPr>
            <p:spPr bwMode="auto">
              <a:xfrm>
                <a:off x="1762" y="3156"/>
                <a:ext cx="171" cy="15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28575">
                    <a:solidFill>
                      <a:srgbClr val="66FF33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spcBef>
                    <a:spcPct val="20000"/>
                  </a:spcBef>
                  <a:buFontTx/>
                  <a:buChar char="•"/>
                </a:pPr>
                <a:endParaRPr lang="en-US" sz="900"/>
              </a:p>
            </p:txBody>
          </p:sp>
          <p:sp>
            <p:nvSpPr>
              <p:cNvPr id="1134696" name="Rectangle 104"/>
              <p:cNvSpPr>
                <a:spLocks noChangeArrowheads="1"/>
              </p:cNvSpPr>
              <p:nvPr/>
            </p:nvSpPr>
            <p:spPr bwMode="auto">
              <a:xfrm>
                <a:off x="1590" y="3156"/>
                <a:ext cx="172" cy="15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3300"/>
                    </a:solidFill>
                  </a14:hiddenFill>
                </a:ext>
                <a:ext uri="{91240B29-F687-4F45-9708-019B960494DF}">
                  <a14:hiddenLine xmlns:a14="http://schemas.microsoft.com/office/drawing/2010/main" w="28575">
                    <a:solidFill>
                      <a:srgbClr val="66FF33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spcBef>
                    <a:spcPct val="20000"/>
                  </a:spcBef>
                  <a:buFontTx/>
                  <a:buChar char="•"/>
                </a:pPr>
                <a:endParaRPr lang="en-US" sz="900"/>
              </a:p>
            </p:txBody>
          </p:sp>
          <p:sp>
            <p:nvSpPr>
              <p:cNvPr id="1134697" name="Rectangle 105"/>
              <p:cNvSpPr>
                <a:spLocks noChangeArrowheads="1"/>
              </p:cNvSpPr>
              <p:nvPr/>
            </p:nvSpPr>
            <p:spPr bwMode="auto">
              <a:xfrm>
                <a:off x="1419" y="3156"/>
                <a:ext cx="171" cy="15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3300"/>
                    </a:solidFill>
                  </a14:hiddenFill>
                </a:ext>
                <a:ext uri="{91240B29-F687-4F45-9708-019B960494DF}">
                  <a14:hiddenLine xmlns:a14="http://schemas.microsoft.com/office/drawing/2010/main" w="28575">
                    <a:solidFill>
                      <a:srgbClr val="66FF33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spcBef>
                    <a:spcPct val="20000"/>
                  </a:spcBef>
                  <a:buFontTx/>
                  <a:buChar char="•"/>
                </a:pPr>
                <a:endParaRPr lang="en-US" sz="900"/>
              </a:p>
            </p:txBody>
          </p:sp>
          <p:sp>
            <p:nvSpPr>
              <p:cNvPr id="1134698" name="Rectangle 106"/>
              <p:cNvSpPr>
                <a:spLocks noChangeArrowheads="1"/>
              </p:cNvSpPr>
              <p:nvPr/>
            </p:nvSpPr>
            <p:spPr bwMode="auto">
              <a:xfrm>
                <a:off x="1248" y="3156"/>
                <a:ext cx="171" cy="15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3300"/>
                    </a:solidFill>
                  </a14:hiddenFill>
                </a:ext>
                <a:ext uri="{91240B29-F687-4F45-9708-019B960494DF}">
                  <a14:hiddenLine xmlns:a14="http://schemas.microsoft.com/office/drawing/2010/main" w="28575">
                    <a:solidFill>
                      <a:srgbClr val="66FF33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spcBef>
                    <a:spcPct val="20000"/>
                  </a:spcBef>
                  <a:buFontTx/>
                  <a:buChar char="•"/>
                </a:pPr>
                <a:endParaRPr lang="en-US" sz="900"/>
              </a:p>
            </p:txBody>
          </p:sp>
          <p:sp>
            <p:nvSpPr>
              <p:cNvPr id="1134699" name="Rectangle 107"/>
              <p:cNvSpPr>
                <a:spLocks noChangeArrowheads="1"/>
              </p:cNvSpPr>
              <p:nvPr/>
            </p:nvSpPr>
            <p:spPr bwMode="auto">
              <a:xfrm>
                <a:off x="1076" y="3156"/>
                <a:ext cx="172" cy="15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28575">
                    <a:solidFill>
                      <a:srgbClr val="66FF33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spcBef>
                    <a:spcPct val="20000"/>
                  </a:spcBef>
                  <a:buFontTx/>
                  <a:buChar char="•"/>
                </a:pPr>
                <a:endParaRPr lang="en-US" sz="900"/>
              </a:p>
            </p:txBody>
          </p:sp>
          <p:sp>
            <p:nvSpPr>
              <p:cNvPr id="1134700" name="Rectangle 108"/>
              <p:cNvSpPr>
                <a:spLocks noChangeArrowheads="1"/>
              </p:cNvSpPr>
              <p:nvPr/>
            </p:nvSpPr>
            <p:spPr bwMode="auto">
              <a:xfrm>
                <a:off x="2104" y="2998"/>
                <a:ext cx="172" cy="15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28575">
                    <a:solidFill>
                      <a:srgbClr val="66FF33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spcBef>
                    <a:spcPct val="20000"/>
                  </a:spcBef>
                  <a:buFontTx/>
                  <a:buChar char="•"/>
                </a:pPr>
                <a:endParaRPr lang="en-US" sz="900"/>
              </a:p>
            </p:txBody>
          </p:sp>
          <p:sp>
            <p:nvSpPr>
              <p:cNvPr id="1134701" name="Rectangle 109"/>
              <p:cNvSpPr>
                <a:spLocks noChangeArrowheads="1"/>
              </p:cNvSpPr>
              <p:nvPr/>
            </p:nvSpPr>
            <p:spPr bwMode="auto">
              <a:xfrm>
                <a:off x="1933" y="2998"/>
                <a:ext cx="171" cy="15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3300"/>
                    </a:solidFill>
                  </a14:hiddenFill>
                </a:ext>
                <a:ext uri="{91240B29-F687-4F45-9708-019B960494DF}">
                  <a14:hiddenLine xmlns:a14="http://schemas.microsoft.com/office/drawing/2010/main" w="28575">
                    <a:solidFill>
                      <a:srgbClr val="66FF33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spcBef>
                    <a:spcPct val="20000"/>
                  </a:spcBef>
                  <a:buFontTx/>
                  <a:buChar char="•"/>
                </a:pPr>
                <a:endParaRPr lang="en-US" sz="900"/>
              </a:p>
            </p:txBody>
          </p:sp>
          <p:sp>
            <p:nvSpPr>
              <p:cNvPr id="1134702" name="Rectangle 110"/>
              <p:cNvSpPr>
                <a:spLocks noChangeArrowheads="1"/>
              </p:cNvSpPr>
              <p:nvPr/>
            </p:nvSpPr>
            <p:spPr bwMode="auto">
              <a:xfrm>
                <a:off x="1762" y="2998"/>
                <a:ext cx="171" cy="15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3300"/>
                    </a:solidFill>
                  </a14:hiddenFill>
                </a:ext>
                <a:ext uri="{91240B29-F687-4F45-9708-019B960494DF}">
                  <a14:hiddenLine xmlns:a14="http://schemas.microsoft.com/office/drawing/2010/main" w="28575">
                    <a:solidFill>
                      <a:srgbClr val="66FF33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spcBef>
                    <a:spcPct val="20000"/>
                  </a:spcBef>
                  <a:buFontTx/>
                  <a:buChar char="•"/>
                </a:pPr>
                <a:endParaRPr lang="en-US" sz="900"/>
              </a:p>
            </p:txBody>
          </p:sp>
          <p:sp>
            <p:nvSpPr>
              <p:cNvPr id="1134703" name="Rectangle 111"/>
              <p:cNvSpPr>
                <a:spLocks noChangeArrowheads="1"/>
              </p:cNvSpPr>
              <p:nvPr/>
            </p:nvSpPr>
            <p:spPr bwMode="auto">
              <a:xfrm>
                <a:off x="1590" y="2998"/>
                <a:ext cx="172" cy="15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3300"/>
                    </a:solidFill>
                  </a14:hiddenFill>
                </a:ext>
                <a:ext uri="{91240B29-F687-4F45-9708-019B960494DF}">
                  <a14:hiddenLine xmlns:a14="http://schemas.microsoft.com/office/drawing/2010/main" w="28575">
                    <a:solidFill>
                      <a:srgbClr val="66FF33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spcBef>
                    <a:spcPct val="20000"/>
                  </a:spcBef>
                  <a:buFontTx/>
                  <a:buChar char="•"/>
                </a:pPr>
                <a:endParaRPr lang="en-US" sz="900"/>
              </a:p>
            </p:txBody>
          </p:sp>
          <p:sp>
            <p:nvSpPr>
              <p:cNvPr id="1134704" name="Rectangle 112"/>
              <p:cNvSpPr>
                <a:spLocks noChangeArrowheads="1"/>
              </p:cNvSpPr>
              <p:nvPr/>
            </p:nvSpPr>
            <p:spPr bwMode="auto">
              <a:xfrm>
                <a:off x="1419" y="2998"/>
                <a:ext cx="171" cy="15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3300"/>
                    </a:solidFill>
                  </a14:hiddenFill>
                </a:ext>
                <a:ext uri="{91240B29-F687-4F45-9708-019B960494DF}">
                  <a14:hiddenLine xmlns:a14="http://schemas.microsoft.com/office/drawing/2010/main" w="28575">
                    <a:solidFill>
                      <a:srgbClr val="66FF33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spcBef>
                    <a:spcPct val="20000"/>
                  </a:spcBef>
                  <a:buFontTx/>
                  <a:buChar char="•"/>
                </a:pPr>
                <a:endParaRPr lang="en-US" sz="900"/>
              </a:p>
            </p:txBody>
          </p:sp>
          <p:sp>
            <p:nvSpPr>
              <p:cNvPr id="1134705" name="Rectangle 113"/>
              <p:cNvSpPr>
                <a:spLocks noChangeArrowheads="1"/>
              </p:cNvSpPr>
              <p:nvPr/>
            </p:nvSpPr>
            <p:spPr bwMode="auto">
              <a:xfrm>
                <a:off x="1248" y="2998"/>
                <a:ext cx="171" cy="15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3300"/>
                    </a:solidFill>
                  </a14:hiddenFill>
                </a:ext>
                <a:ext uri="{91240B29-F687-4F45-9708-019B960494DF}">
                  <a14:hiddenLine xmlns:a14="http://schemas.microsoft.com/office/drawing/2010/main" w="28575">
                    <a:solidFill>
                      <a:srgbClr val="66FF33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spcBef>
                    <a:spcPct val="20000"/>
                  </a:spcBef>
                  <a:buFontTx/>
                  <a:buChar char="•"/>
                </a:pPr>
                <a:endParaRPr lang="en-US" sz="900"/>
              </a:p>
            </p:txBody>
          </p:sp>
          <p:sp>
            <p:nvSpPr>
              <p:cNvPr id="1134706" name="Rectangle 114"/>
              <p:cNvSpPr>
                <a:spLocks noChangeArrowheads="1"/>
              </p:cNvSpPr>
              <p:nvPr/>
            </p:nvSpPr>
            <p:spPr bwMode="auto">
              <a:xfrm>
                <a:off x="1076" y="2998"/>
                <a:ext cx="172" cy="15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28575">
                    <a:solidFill>
                      <a:srgbClr val="66FF33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spcBef>
                    <a:spcPct val="20000"/>
                  </a:spcBef>
                  <a:buFontTx/>
                  <a:buChar char="•"/>
                </a:pPr>
                <a:endParaRPr lang="en-US" sz="900"/>
              </a:p>
            </p:txBody>
          </p:sp>
          <p:sp>
            <p:nvSpPr>
              <p:cNvPr id="1134707" name="Rectangle 115"/>
              <p:cNvSpPr>
                <a:spLocks noChangeArrowheads="1"/>
              </p:cNvSpPr>
              <p:nvPr/>
            </p:nvSpPr>
            <p:spPr bwMode="auto">
              <a:xfrm>
                <a:off x="2104" y="2841"/>
                <a:ext cx="172" cy="15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3300"/>
                    </a:solidFill>
                  </a14:hiddenFill>
                </a:ext>
                <a:ext uri="{91240B29-F687-4F45-9708-019B960494DF}">
                  <a14:hiddenLine xmlns:a14="http://schemas.microsoft.com/office/drawing/2010/main" w="28575">
                    <a:solidFill>
                      <a:srgbClr val="66FF33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spcBef>
                    <a:spcPct val="20000"/>
                  </a:spcBef>
                  <a:buFontTx/>
                  <a:buChar char="•"/>
                </a:pPr>
                <a:endParaRPr lang="en-US" sz="900"/>
              </a:p>
            </p:txBody>
          </p:sp>
          <p:sp>
            <p:nvSpPr>
              <p:cNvPr id="1134708" name="Rectangle 116"/>
              <p:cNvSpPr>
                <a:spLocks noChangeArrowheads="1"/>
              </p:cNvSpPr>
              <p:nvPr/>
            </p:nvSpPr>
            <p:spPr bwMode="auto">
              <a:xfrm>
                <a:off x="1933" y="2841"/>
                <a:ext cx="171" cy="15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3300"/>
                    </a:solidFill>
                  </a14:hiddenFill>
                </a:ext>
                <a:ext uri="{91240B29-F687-4F45-9708-019B960494DF}">
                  <a14:hiddenLine xmlns:a14="http://schemas.microsoft.com/office/drawing/2010/main" w="28575">
                    <a:solidFill>
                      <a:srgbClr val="66FF33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spcBef>
                    <a:spcPct val="20000"/>
                  </a:spcBef>
                  <a:buFontTx/>
                  <a:buChar char="•"/>
                </a:pPr>
                <a:endParaRPr lang="en-US" sz="900"/>
              </a:p>
            </p:txBody>
          </p:sp>
          <p:sp>
            <p:nvSpPr>
              <p:cNvPr id="1134709" name="Rectangle 117"/>
              <p:cNvSpPr>
                <a:spLocks noChangeArrowheads="1"/>
              </p:cNvSpPr>
              <p:nvPr/>
            </p:nvSpPr>
            <p:spPr bwMode="auto">
              <a:xfrm>
                <a:off x="1762" y="2841"/>
                <a:ext cx="171" cy="15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3300"/>
                    </a:solidFill>
                  </a14:hiddenFill>
                </a:ext>
                <a:ext uri="{91240B29-F687-4F45-9708-019B960494DF}">
                  <a14:hiddenLine xmlns:a14="http://schemas.microsoft.com/office/drawing/2010/main" w="28575">
                    <a:solidFill>
                      <a:srgbClr val="66FF33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spcBef>
                    <a:spcPct val="20000"/>
                  </a:spcBef>
                  <a:buFontTx/>
                  <a:buChar char="•"/>
                </a:pPr>
                <a:endParaRPr lang="en-US" sz="900"/>
              </a:p>
            </p:txBody>
          </p:sp>
          <p:sp>
            <p:nvSpPr>
              <p:cNvPr id="1134710" name="Rectangle 118"/>
              <p:cNvSpPr>
                <a:spLocks noChangeArrowheads="1"/>
              </p:cNvSpPr>
              <p:nvPr/>
            </p:nvSpPr>
            <p:spPr bwMode="auto">
              <a:xfrm>
                <a:off x="1590" y="2841"/>
                <a:ext cx="172" cy="15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28575">
                    <a:solidFill>
                      <a:srgbClr val="66FF33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spcBef>
                    <a:spcPct val="20000"/>
                  </a:spcBef>
                  <a:buFontTx/>
                  <a:buChar char="•"/>
                </a:pPr>
                <a:endParaRPr lang="en-US" sz="900"/>
              </a:p>
            </p:txBody>
          </p:sp>
          <p:sp>
            <p:nvSpPr>
              <p:cNvPr id="1134711" name="Rectangle 119"/>
              <p:cNvSpPr>
                <a:spLocks noChangeArrowheads="1"/>
              </p:cNvSpPr>
              <p:nvPr/>
            </p:nvSpPr>
            <p:spPr bwMode="auto">
              <a:xfrm>
                <a:off x="1419" y="2841"/>
                <a:ext cx="171" cy="15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3300"/>
                    </a:solidFill>
                  </a14:hiddenFill>
                </a:ext>
                <a:ext uri="{91240B29-F687-4F45-9708-019B960494DF}">
                  <a14:hiddenLine xmlns:a14="http://schemas.microsoft.com/office/drawing/2010/main" w="28575">
                    <a:solidFill>
                      <a:srgbClr val="66FF33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spcBef>
                    <a:spcPct val="20000"/>
                  </a:spcBef>
                  <a:buFontTx/>
                  <a:buChar char="•"/>
                </a:pPr>
                <a:endParaRPr lang="en-US" sz="900"/>
              </a:p>
            </p:txBody>
          </p:sp>
          <p:sp>
            <p:nvSpPr>
              <p:cNvPr id="1134712" name="Rectangle 120"/>
              <p:cNvSpPr>
                <a:spLocks noChangeArrowheads="1"/>
              </p:cNvSpPr>
              <p:nvPr/>
            </p:nvSpPr>
            <p:spPr bwMode="auto">
              <a:xfrm>
                <a:off x="1248" y="2841"/>
                <a:ext cx="171" cy="157"/>
              </a:xfrm>
              <a:prstGeom prst="rect">
                <a:avLst/>
              </a:prstGeom>
              <a:solidFill>
                <a:srgbClr val="FF33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28575">
                    <a:solidFill>
                      <a:srgbClr val="66FF33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spcBef>
                    <a:spcPct val="20000"/>
                  </a:spcBef>
                  <a:buFontTx/>
                  <a:buChar char="•"/>
                </a:pPr>
                <a:endParaRPr lang="en-US" sz="900"/>
              </a:p>
            </p:txBody>
          </p:sp>
          <p:sp>
            <p:nvSpPr>
              <p:cNvPr id="1134713" name="Rectangle 121"/>
              <p:cNvSpPr>
                <a:spLocks noChangeArrowheads="1"/>
              </p:cNvSpPr>
              <p:nvPr/>
            </p:nvSpPr>
            <p:spPr bwMode="auto">
              <a:xfrm>
                <a:off x="1076" y="2841"/>
                <a:ext cx="172" cy="15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28575">
                    <a:solidFill>
                      <a:srgbClr val="66FF33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spcBef>
                    <a:spcPct val="20000"/>
                  </a:spcBef>
                  <a:buFontTx/>
                  <a:buChar char="•"/>
                </a:pPr>
                <a:endParaRPr lang="en-US" sz="900"/>
              </a:p>
            </p:txBody>
          </p:sp>
          <p:sp>
            <p:nvSpPr>
              <p:cNvPr id="1134714" name="Rectangle 122"/>
              <p:cNvSpPr>
                <a:spLocks noChangeArrowheads="1"/>
              </p:cNvSpPr>
              <p:nvPr/>
            </p:nvSpPr>
            <p:spPr bwMode="auto">
              <a:xfrm>
                <a:off x="2104" y="2688"/>
                <a:ext cx="172" cy="15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28575">
                    <a:solidFill>
                      <a:srgbClr val="66FF33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spcBef>
                    <a:spcPct val="20000"/>
                  </a:spcBef>
                  <a:buFontTx/>
                  <a:buChar char="•"/>
                </a:pPr>
                <a:endParaRPr lang="en-US" sz="900"/>
              </a:p>
            </p:txBody>
          </p:sp>
          <p:sp>
            <p:nvSpPr>
              <p:cNvPr id="1134715" name="Rectangle 123"/>
              <p:cNvSpPr>
                <a:spLocks noChangeArrowheads="1"/>
              </p:cNvSpPr>
              <p:nvPr/>
            </p:nvSpPr>
            <p:spPr bwMode="auto">
              <a:xfrm>
                <a:off x="1933" y="2688"/>
                <a:ext cx="171" cy="15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28575">
                    <a:solidFill>
                      <a:srgbClr val="66FF33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spcBef>
                    <a:spcPct val="20000"/>
                  </a:spcBef>
                  <a:buFontTx/>
                  <a:buChar char="•"/>
                </a:pPr>
                <a:endParaRPr lang="en-US" sz="900"/>
              </a:p>
            </p:txBody>
          </p:sp>
          <p:sp>
            <p:nvSpPr>
              <p:cNvPr id="1134716" name="Rectangle 124"/>
              <p:cNvSpPr>
                <a:spLocks noChangeArrowheads="1"/>
              </p:cNvSpPr>
              <p:nvPr/>
            </p:nvSpPr>
            <p:spPr bwMode="auto">
              <a:xfrm>
                <a:off x="1762" y="2688"/>
                <a:ext cx="171" cy="15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28575">
                    <a:solidFill>
                      <a:srgbClr val="66FF33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spcBef>
                    <a:spcPct val="20000"/>
                  </a:spcBef>
                  <a:buFontTx/>
                  <a:buChar char="•"/>
                </a:pPr>
                <a:endParaRPr lang="en-US" sz="900"/>
              </a:p>
            </p:txBody>
          </p:sp>
          <p:sp>
            <p:nvSpPr>
              <p:cNvPr id="1134717" name="Rectangle 125"/>
              <p:cNvSpPr>
                <a:spLocks noChangeArrowheads="1"/>
              </p:cNvSpPr>
              <p:nvPr/>
            </p:nvSpPr>
            <p:spPr bwMode="auto">
              <a:xfrm>
                <a:off x="1590" y="2688"/>
                <a:ext cx="172" cy="15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28575">
                    <a:solidFill>
                      <a:srgbClr val="66FF33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spcBef>
                    <a:spcPct val="20000"/>
                  </a:spcBef>
                  <a:buFontTx/>
                  <a:buChar char="•"/>
                </a:pPr>
                <a:endParaRPr lang="en-US" sz="900"/>
              </a:p>
            </p:txBody>
          </p:sp>
          <p:sp>
            <p:nvSpPr>
              <p:cNvPr id="1134718" name="Rectangle 126"/>
              <p:cNvSpPr>
                <a:spLocks noChangeArrowheads="1"/>
              </p:cNvSpPr>
              <p:nvPr/>
            </p:nvSpPr>
            <p:spPr bwMode="auto">
              <a:xfrm>
                <a:off x="1419" y="2688"/>
                <a:ext cx="171" cy="15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28575">
                    <a:solidFill>
                      <a:srgbClr val="66FF33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spcBef>
                    <a:spcPct val="20000"/>
                  </a:spcBef>
                  <a:buFontTx/>
                  <a:buChar char="•"/>
                </a:pPr>
                <a:endParaRPr lang="en-US" sz="900"/>
              </a:p>
            </p:txBody>
          </p:sp>
          <p:sp>
            <p:nvSpPr>
              <p:cNvPr id="1134719" name="Rectangle 127"/>
              <p:cNvSpPr>
                <a:spLocks noChangeArrowheads="1"/>
              </p:cNvSpPr>
              <p:nvPr/>
            </p:nvSpPr>
            <p:spPr bwMode="auto">
              <a:xfrm>
                <a:off x="1248" y="2688"/>
                <a:ext cx="171" cy="15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28575">
                    <a:solidFill>
                      <a:srgbClr val="66FF33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spcBef>
                    <a:spcPct val="20000"/>
                  </a:spcBef>
                  <a:buFontTx/>
                  <a:buChar char="•"/>
                </a:pPr>
                <a:endParaRPr lang="en-US" sz="900"/>
              </a:p>
            </p:txBody>
          </p:sp>
          <p:sp>
            <p:nvSpPr>
              <p:cNvPr id="1134720" name="Rectangle 128"/>
              <p:cNvSpPr>
                <a:spLocks noChangeArrowheads="1"/>
              </p:cNvSpPr>
              <p:nvPr/>
            </p:nvSpPr>
            <p:spPr bwMode="auto">
              <a:xfrm>
                <a:off x="1076" y="2688"/>
                <a:ext cx="172" cy="15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28575">
                    <a:solidFill>
                      <a:srgbClr val="66FF33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spcBef>
                    <a:spcPct val="20000"/>
                  </a:spcBef>
                  <a:buFontTx/>
                  <a:buChar char="•"/>
                </a:pPr>
                <a:endParaRPr lang="en-US" sz="900"/>
              </a:p>
            </p:txBody>
          </p:sp>
          <p:sp>
            <p:nvSpPr>
              <p:cNvPr id="1134721" name="Line 129"/>
              <p:cNvSpPr>
                <a:spLocks noChangeShapeType="1"/>
              </p:cNvSpPr>
              <p:nvPr/>
            </p:nvSpPr>
            <p:spPr bwMode="auto">
              <a:xfrm>
                <a:off x="1076" y="2688"/>
                <a:ext cx="1200" cy="0"/>
              </a:xfrm>
              <a:prstGeom prst="line">
                <a:avLst/>
              </a:prstGeom>
              <a:noFill/>
              <a:ln w="28575" cap="sq">
                <a:solidFill>
                  <a:srgbClr val="00FFF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34722" name="Line 130"/>
              <p:cNvSpPr>
                <a:spLocks noChangeShapeType="1"/>
              </p:cNvSpPr>
              <p:nvPr/>
            </p:nvSpPr>
            <p:spPr bwMode="auto">
              <a:xfrm>
                <a:off x="1076" y="2841"/>
                <a:ext cx="1200" cy="0"/>
              </a:xfrm>
              <a:prstGeom prst="line">
                <a:avLst/>
              </a:prstGeom>
              <a:noFill/>
              <a:ln w="28575">
                <a:solidFill>
                  <a:srgbClr val="00FFF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34723" name="Line 131"/>
              <p:cNvSpPr>
                <a:spLocks noChangeShapeType="1"/>
              </p:cNvSpPr>
              <p:nvPr/>
            </p:nvSpPr>
            <p:spPr bwMode="auto">
              <a:xfrm>
                <a:off x="1076" y="2998"/>
                <a:ext cx="1200" cy="0"/>
              </a:xfrm>
              <a:prstGeom prst="line">
                <a:avLst/>
              </a:prstGeom>
              <a:noFill/>
              <a:ln w="28575">
                <a:solidFill>
                  <a:srgbClr val="00FFF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34724" name="Line 132"/>
              <p:cNvSpPr>
                <a:spLocks noChangeShapeType="1"/>
              </p:cNvSpPr>
              <p:nvPr/>
            </p:nvSpPr>
            <p:spPr bwMode="auto">
              <a:xfrm>
                <a:off x="1076" y="3156"/>
                <a:ext cx="1200" cy="0"/>
              </a:xfrm>
              <a:prstGeom prst="line">
                <a:avLst/>
              </a:prstGeom>
              <a:noFill/>
              <a:ln w="28575">
                <a:solidFill>
                  <a:srgbClr val="00FFF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34725" name="Line 133"/>
              <p:cNvSpPr>
                <a:spLocks noChangeShapeType="1"/>
              </p:cNvSpPr>
              <p:nvPr/>
            </p:nvSpPr>
            <p:spPr bwMode="auto">
              <a:xfrm>
                <a:off x="1076" y="3314"/>
                <a:ext cx="1200" cy="0"/>
              </a:xfrm>
              <a:prstGeom prst="line">
                <a:avLst/>
              </a:prstGeom>
              <a:noFill/>
              <a:ln w="28575">
                <a:solidFill>
                  <a:srgbClr val="00FFF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34726" name="Line 134"/>
              <p:cNvSpPr>
                <a:spLocks noChangeShapeType="1"/>
              </p:cNvSpPr>
              <p:nvPr/>
            </p:nvSpPr>
            <p:spPr bwMode="auto">
              <a:xfrm>
                <a:off x="1076" y="3472"/>
                <a:ext cx="1200" cy="0"/>
              </a:xfrm>
              <a:prstGeom prst="line">
                <a:avLst/>
              </a:prstGeom>
              <a:noFill/>
              <a:ln w="28575">
                <a:solidFill>
                  <a:srgbClr val="00FFF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34727" name="Line 135"/>
              <p:cNvSpPr>
                <a:spLocks noChangeShapeType="1"/>
              </p:cNvSpPr>
              <p:nvPr/>
            </p:nvSpPr>
            <p:spPr bwMode="auto">
              <a:xfrm>
                <a:off x="1076" y="3629"/>
                <a:ext cx="1200" cy="0"/>
              </a:xfrm>
              <a:prstGeom prst="line">
                <a:avLst/>
              </a:prstGeom>
              <a:noFill/>
              <a:ln w="28575">
                <a:solidFill>
                  <a:srgbClr val="00FFF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34728" name="Line 136"/>
              <p:cNvSpPr>
                <a:spLocks noChangeShapeType="1"/>
              </p:cNvSpPr>
              <p:nvPr/>
            </p:nvSpPr>
            <p:spPr bwMode="auto">
              <a:xfrm>
                <a:off x="1076" y="3787"/>
                <a:ext cx="1200" cy="0"/>
              </a:xfrm>
              <a:prstGeom prst="line">
                <a:avLst/>
              </a:prstGeom>
              <a:noFill/>
              <a:ln w="28575" cap="sq">
                <a:solidFill>
                  <a:srgbClr val="00FFF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34729" name="Line 137"/>
              <p:cNvSpPr>
                <a:spLocks noChangeShapeType="1"/>
              </p:cNvSpPr>
              <p:nvPr/>
            </p:nvSpPr>
            <p:spPr bwMode="auto">
              <a:xfrm>
                <a:off x="1076" y="2688"/>
                <a:ext cx="0" cy="1099"/>
              </a:xfrm>
              <a:prstGeom prst="line">
                <a:avLst/>
              </a:prstGeom>
              <a:noFill/>
              <a:ln w="28575" cap="sq">
                <a:solidFill>
                  <a:srgbClr val="00FFF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34730" name="Line 138"/>
              <p:cNvSpPr>
                <a:spLocks noChangeShapeType="1"/>
              </p:cNvSpPr>
              <p:nvPr/>
            </p:nvSpPr>
            <p:spPr bwMode="auto">
              <a:xfrm>
                <a:off x="1248" y="2688"/>
                <a:ext cx="0" cy="1099"/>
              </a:xfrm>
              <a:prstGeom prst="line">
                <a:avLst/>
              </a:prstGeom>
              <a:noFill/>
              <a:ln w="28575">
                <a:solidFill>
                  <a:srgbClr val="00FFF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34731" name="Line 139"/>
              <p:cNvSpPr>
                <a:spLocks noChangeShapeType="1"/>
              </p:cNvSpPr>
              <p:nvPr/>
            </p:nvSpPr>
            <p:spPr bwMode="auto">
              <a:xfrm>
                <a:off x="1419" y="2688"/>
                <a:ext cx="0" cy="1099"/>
              </a:xfrm>
              <a:prstGeom prst="line">
                <a:avLst/>
              </a:prstGeom>
              <a:noFill/>
              <a:ln w="28575">
                <a:solidFill>
                  <a:srgbClr val="00FFF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34732" name="Line 140"/>
              <p:cNvSpPr>
                <a:spLocks noChangeShapeType="1"/>
              </p:cNvSpPr>
              <p:nvPr/>
            </p:nvSpPr>
            <p:spPr bwMode="auto">
              <a:xfrm>
                <a:off x="1590" y="2688"/>
                <a:ext cx="0" cy="1099"/>
              </a:xfrm>
              <a:prstGeom prst="line">
                <a:avLst/>
              </a:prstGeom>
              <a:noFill/>
              <a:ln w="28575">
                <a:solidFill>
                  <a:srgbClr val="00FFF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34733" name="Line 141"/>
              <p:cNvSpPr>
                <a:spLocks noChangeShapeType="1"/>
              </p:cNvSpPr>
              <p:nvPr/>
            </p:nvSpPr>
            <p:spPr bwMode="auto">
              <a:xfrm>
                <a:off x="1762" y="2688"/>
                <a:ext cx="0" cy="1099"/>
              </a:xfrm>
              <a:prstGeom prst="line">
                <a:avLst/>
              </a:prstGeom>
              <a:noFill/>
              <a:ln w="28575">
                <a:solidFill>
                  <a:srgbClr val="00FFF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34734" name="Line 142"/>
              <p:cNvSpPr>
                <a:spLocks noChangeShapeType="1"/>
              </p:cNvSpPr>
              <p:nvPr/>
            </p:nvSpPr>
            <p:spPr bwMode="auto">
              <a:xfrm>
                <a:off x="1933" y="2688"/>
                <a:ext cx="0" cy="1099"/>
              </a:xfrm>
              <a:prstGeom prst="line">
                <a:avLst/>
              </a:prstGeom>
              <a:noFill/>
              <a:ln w="28575">
                <a:solidFill>
                  <a:srgbClr val="00FFF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34735" name="Line 143"/>
              <p:cNvSpPr>
                <a:spLocks noChangeShapeType="1"/>
              </p:cNvSpPr>
              <p:nvPr/>
            </p:nvSpPr>
            <p:spPr bwMode="auto">
              <a:xfrm>
                <a:off x="2104" y="2688"/>
                <a:ext cx="0" cy="1099"/>
              </a:xfrm>
              <a:prstGeom prst="line">
                <a:avLst/>
              </a:prstGeom>
              <a:noFill/>
              <a:ln w="28575">
                <a:solidFill>
                  <a:srgbClr val="00FFF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34736" name="Line 144"/>
              <p:cNvSpPr>
                <a:spLocks noChangeShapeType="1"/>
              </p:cNvSpPr>
              <p:nvPr/>
            </p:nvSpPr>
            <p:spPr bwMode="auto">
              <a:xfrm>
                <a:off x="2276" y="2688"/>
                <a:ext cx="0" cy="1099"/>
              </a:xfrm>
              <a:prstGeom prst="line">
                <a:avLst/>
              </a:prstGeom>
              <a:noFill/>
              <a:ln w="28575" cap="sq">
                <a:solidFill>
                  <a:srgbClr val="00FFF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134737" name="Line 145"/>
            <p:cNvSpPr>
              <a:spLocks noChangeShapeType="1"/>
            </p:cNvSpPr>
            <p:nvPr/>
          </p:nvSpPr>
          <p:spPr bwMode="auto">
            <a:xfrm>
              <a:off x="624" y="3072"/>
              <a:ext cx="0" cy="576"/>
            </a:xfrm>
            <a:prstGeom prst="line">
              <a:avLst/>
            </a:prstGeom>
            <a:noFill/>
            <a:ln w="38100">
              <a:solidFill>
                <a:srgbClr val="66FF33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aphicFrame>
        <p:nvGraphicFramePr>
          <p:cNvPr id="1134738" name="Object 146"/>
          <p:cNvGraphicFramePr>
            <a:graphicFrameLocks noChangeAspect="1"/>
          </p:cNvGraphicFramePr>
          <p:nvPr/>
        </p:nvGraphicFramePr>
        <p:xfrm>
          <a:off x="2432050" y="5484813"/>
          <a:ext cx="4938713" cy="465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595" name="Equation" r:id="rId7" imgW="2158920" imgH="203040" progId="Equation.3">
                  <p:embed/>
                </p:oleObj>
              </mc:Choice>
              <mc:Fallback>
                <p:oleObj name="Equation" r:id="rId7" imgW="215892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32050" y="5484813"/>
                        <a:ext cx="4938713" cy="4651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34739" name="Rectangle 147"/>
          <p:cNvSpPr>
            <a:spLocks noChangeArrowheads="1"/>
          </p:cNvSpPr>
          <p:nvPr/>
        </p:nvSpPr>
        <p:spPr bwMode="auto">
          <a:xfrm>
            <a:off x="2455863" y="6016625"/>
            <a:ext cx="1349375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spcBef>
                <a:spcPct val="20000"/>
              </a:spcBef>
            </a:pPr>
            <a:r>
              <a:rPr lang="en-US" sz="2800">
                <a:sym typeface="Symbol" pitchFamily="18" charset="2"/>
              </a:rPr>
              <a:t>d = 4</a:t>
            </a:r>
          </a:p>
        </p:txBody>
      </p:sp>
      <p:grpSp>
        <p:nvGrpSpPr>
          <p:cNvPr id="1134740" name="Group 148"/>
          <p:cNvGrpSpPr>
            <a:grpSpLocks/>
          </p:cNvGrpSpPr>
          <p:nvPr/>
        </p:nvGrpSpPr>
        <p:grpSpPr bwMode="auto">
          <a:xfrm>
            <a:off x="566738" y="3136900"/>
            <a:ext cx="1676400" cy="1524000"/>
            <a:chOff x="384" y="1728"/>
            <a:chExt cx="1056" cy="960"/>
          </a:xfrm>
        </p:grpSpPr>
        <p:grpSp>
          <p:nvGrpSpPr>
            <p:cNvPr id="1134741" name="Group 149"/>
            <p:cNvGrpSpPr>
              <a:grpSpLocks/>
            </p:cNvGrpSpPr>
            <p:nvPr/>
          </p:nvGrpSpPr>
          <p:grpSpPr bwMode="auto">
            <a:xfrm>
              <a:off x="384" y="1728"/>
              <a:ext cx="1056" cy="960"/>
              <a:chOff x="1076" y="2688"/>
              <a:chExt cx="1200" cy="1099"/>
            </a:xfrm>
          </p:grpSpPr>
          <p:sp>
            <p:nvSpPr>
              <p:cNvPr id="1134742" name="Rectangle 150"/>
              <p:cNvSpPr>
                <a:spLocks noChangeArrowheads="1"/>
              </p:cNvSpPr>
              <p:nvPr/>
            </p:nvSpPr>
            <p:spPr bwMode="auto">
              <a:xfrm>
                <a:off x="2104" y="3629"/>
                <a:ext cx="172" cy="15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28575">
                    <a:solidFill>
                      <a:srgbClr val="66FF33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spcBef>
                    <a:spcPct val="20000"/>
                  </a:spcBef>
                  <a:buFontTx/>
                  <a:buChar char="•"/>
                </a:pPr>
                <a:endParaRPr lang="en-US" sz="900"/>
              </a:p>
            </p:txBody>
          </p:sp>
          <p:sp>
            <p:nvSpPr>
              <p:cNvPr id="1134743" name="Rectangle 151"/>
              <p:cNvSpPr>
                <a:spLocks noChangeArrowheads="1"/>
              </p:cNvSpPr>
              <p:nvPr/>
            </p:nvSpPr>
            <p:spPr bwMode="auto">
              <a:xfrm>
                <a:off x="1933" y="3629"/>
                <a:ext cx="171" cy="15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28575">
                    <a:solidFill>
                      <a:srgbClr val="66FF33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spcBef>
                    <a:spcPct val="20000"/>
                  </a:spcBef>
                  <a:buFontTx/>
                  <a:buChar char="•"/>
                </a:pPr>
                <a:endParaRPr lang="en-US" sz="900"/>
              </a:p>
            </p:txBody>
          </p:sp>
          <p:sp>
            <p:nvSpPr>
              <p:cNvPr id="1134744" name="Rectangle 152"/>
              <p:cNvSpPr>
                <a:spLocks noChangeArrowheads="1"/>
              </p:cNvSpPr>
              <p:nvPr/>
            </p:nvSpPr>
            <p:spPr bwMode="auto">
              <a:xfrm>
                <a:off x="1762" y="3629"/>
                <a:ext cx="171" cy="15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28575">
                    <a:solidFill>
                      <a:srgbClr val="66FF33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spcBef>
                    <a:spcPct val="20000"/>
                  </a:spcBef>
                  <a:buFontTx/>
                  <a:buChar char="•"/>
                </a:pPr>
                <a:endParaRPr lang="en-US" sz="900"/>
              </a:p>
            </p:txBody>
          </p:sp>
          <p:sp>
            <p:nvSpPr>
              <p:cNvPr id="1134745" name="Rectangle 153"/>
              <p:cNvSpPr>
                <a:spLocks noChangeArrowheads="1"/>
              </p:cNvSpPr>
              <p:nvPr/>
            </p:nvSpPr>
            <p:spPr bwMode="auto">
              <a:xfrm>
                <a:off x="1590" y="3629"/>
                <a:ext cx="172" cy="15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28575">
                    <a:solidFill>
                      <a:srgbClr val="66FF33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spcBef>
                    <a:spcPct val="20000"/>
                  </a:spcBef>
                  <a:buFontTx/>
                  <a:buChar char="•"/>
                </a:pPr>
                <a:endParaRPr lang="en-US" sz="900"/>
              </a:p>
            </p:txBody>
          </p:sp>
          <p:sp>
            <p:nvSpPr>
              <p:cNvPr id="1134746" name="Rectangle 154"/>
              <p:cNvSpPr>
                <a:spLocks noChangeArrowheads="1"/>
              </p:cNvSpPr>
              <p:nvPr/>
            </p:nvSpPr>
            <p:spPr bwMode="auto">
              <a:xfrm>
                <a:off x="1419" y="3629"/>
                <a:ext cx="171" cy="15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28575">
                    <a:solidFill>
                      <a:srgbClr val="66FF33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spcBef>
                    <a:spcPct val="20000"/>
                  </a:spcBef>
                  <a:buFontTx/>
                  <a:buChar char="•"/>
                </a:pPr>
                <a:endParaRPr lang="en-US" sz="900"/>
              </a:p>
            </p:txBody>
          </p:sp>
          <p:sp>
            <p:nvSpPr>
              <p:cNvPr id="1134747" name="Rectangle 155"/>
              <p:cNvSpPr>
                <a:spLocks noChangeArrowheads="1"/>
              </p:cNvSpPr>
              <p:nvPr/>
            </p:nvSpPr>
            <p:spPr bwMode="auto">
              <a:xfrm>
                <a:off x="1248" y="3629"/>
                <a:ext cx="171" cy="15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28575">
                    <a:solidFill>
                      <a:srgbClr val="66FF33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spcBef>
                    <a:spcPct val="20000"/>
                  </a:spcBef>
                  <a:buFontTx/>
                  <a:buChar char="•"/>
                </a:pPr>
                <a:endParaRPr lang="en-US" sz="900"/>
              </a:p>
            </p:txBody>
          </p:sp>
          <p:sp>
            <p:nvSpPr>
              <p:cNvPr id="1134748" name="Rectangle 156"/>
              <p:cNvSpPr>
                <a:spLocks noChangeArrowheads="1"/>
              </p:cNvSpPr>
              <p:nvPr/>
            </p:nvSpPr>
            <p:spPr bwMode="auto">
              <a:xfrm>
                <a:off x="1076" y="3629"/>
                <a:ext cx="172" cy="15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28575">
                    <a:solidFill>
                      <a:srgbClr val="66FF33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spcBef>
                    <a:spcPct val="20000"/>
                  </a:spcBef>
                  <a:buFontTx/>
                  <a:buChar char="•"/>
                </a:pPr>
                <a:endParaRPr lang="en-US" sz="900"/>
              </a:p>
            </p:txBody>
          </p:sp>
          <p:sp>
            <p:nvSpPr>
              <p:cNvPr id="1134749" name="Rectangle 157"/>
              <p:cNvSpPr>
                <a:spLocks noChangeArrowheads="1"/>
              </p:cNvSpPr>
              <p:nvPr/>
            </p:nvSpPr>
            <p:spPr bwMode="auto">
              <a:xfrm>
                <a:off x="2104" y="3472"/>
                <a:ext cx="172" cy="15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28575">
                    <a:solidFill>
                      <a:srgbClr val="66FF33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spcBef>
                    <a:spcPct val="20000"/>
                  </a:spcBef>
                  <a:buFontTx/>
                  <a:buChar char="•"/>
                </a:pPr>
                <a:endParaRPr lang="en-US" sz="900"/>
              </a:p>
            </p:txBody>
          </p:sp>
          <p:sp>
            <p:nvSpPr>
              <p:cNvPr id="1134750" name="Rectangle 158"/>
              <p:cNvSpPr>
                <a:spLocks noChangeArrowheads="1"/>
              </p:cNvSpPr>
              <p:nvPr/>
            </p:nvSpPr>
            <p:spPr bwMode="auto">
              <a:xfrm>
                <a:off x="1933" y="3472"/>
                <a:ext cx="171" cy="15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3300"/>
                    </a:solidFill>
                  </a14:hiddenFill>
                </a:ext>
                <a:ext uri="{91240B29-F687-4F45-9708-019B960494DF}">
                  <a14:hiddenLine xmlns:a14="http://schemas.microsoft.com/office/drawing/2010/main" w="28575">
                    <a:solidFill>
                      <a:srgbClr val="66FF33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spcBef>
                    <a:spcPct val="20000"/>
                  </a:spcBef>
                  <a:buFontTx/>
                  <a:buChar char="•"/>
                </a:pPr>
                <a:endParaRPr lang="en-US" sz="900"/>
              </a:p>
            </p:txBody>
          </p:sp>
          <p:sp>
            <p:nvSpPr>
              <p:cNvPr id="1134751" name="Rectangle 159"/>
              <p:cNvSpPr>
                <a:spLocks noChangeArrowheads="1"/>
              </p:cNvSpPr>
              <p:nvPr/>
            </p:nvSpPr>
            <p:spPr bwMode="auto">
              <a:xfrm>
                <a:off x="1762" y="3472"/>
                <a:ext cx="171" cy="157"/>
              </a:xfrm>
              <a:prstGeom prst="rect">
                <a:avLst/>
              </a:prstGeom>
              <a:solidFill>
                <a:srgbClr val="FF33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28575">
                    <a:solidFill>
                      <a:srgbClr val="66FF33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spcBef>
                    <a:spcPct val="20000"/>
                  </a:spcBef>
                  <a:buFontTx/>
                  <a:buChar char="•"/>
                </a:pPr>
                <a:endParaRPr lang="en-US" sz="900"/>
              </a:p>
            </p:txBody>
          </p:sp>
          <p:sp>
            <p:nvSpPr>
              <p:cNvPr id="1134752" name="Rectangle 160"/>
              <p:cNvSpPr>
                <a:spLocks noChangeArrowheads="1"/>
              </p:cNvSpPr>
              <p:nvPr/>
            </p:nvSpPr>
            <p:spPr bwMode="auto">
              <a:xfrm>
                <a:off x="1590" y="3472"/>
                <a:ext cx="172" cy="15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3300"/>
                    </a:solidFill>
                  </a14:hiddenFill>
                </a:ext>
                <a:ext uri="{91240B29-F687-4F45-9708-019B960494DF}">
                  <a14:hiddenLine xmlns:a14="http://schemas.microsoft.com/office/drawing/2010/main" w="28575">
                    <a:solidFill>
                      <a:srgbClr val="66FF33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spcBef>
                    <a:spcPct val="20000"/>
                  </a:spcBef>
                  <a:buFontTx/>
                  <a:buChar char="•"/>
                </a:pPr>
                <a:endParaRPr lang="en-US" sz="900"/>
              </a:p>
            </p:txBody>
          </p:sp>
          <p:sp>
            <p:nvSpPr>
              <p:cNvPr id="1134753" name="Rectangle 161"/>
              <p:cNvSpPr>
                <a:spLocks noChangeArrowheads="1"/>
              </p:cNvSpPr>
              <p:nvPr/>
            </p:nvSpPr>
            <p:spPr bwMode="auto">
              <a:xfrm>
                <a:off x="1419" y="3472"/>
                <a:ext cx="171" cy="15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28575">
                    <a:solidFill>
                      <a:srgbClr val="66FF33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spcBef>
                    <a:spcPct val="20000"/>
                  </a:spcBef>
                  <a:buFontTx/>
                  <a:buChar char="•"/>
                </a:pPr>
                <a:endParaRPr lang="en-US" sz="900"/>
              </a:p>
            </p:txBody>
          </p:sp>
          <p:sp>
            <p:nvSpPr>
              <p:cNvPr id="1134754" name="Rectangle 162"/>
              <p:cNvSpPr>
                <a:spLocks noChangeArrowheads="1"/>
              </p:cNvSpPr>
              <p:nvPr/>
            </p:nvSpPr>
            <p:spPr bwMode="auto">
              <a:xfrm>
                <a:off x="1248" y="3472"/>
                <a:ext cx="171" cy="15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28575">
                    <a:solidFill>
                      <a:srgbClr val="66FF33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spcBef>
                    <a:spcPct val="20000"/>
                  </a:spcBef>
                  <a:buFontTx/>
                  <a:buChar char="•"/>
                </a:pPr>
                <a:endParaRPr lang="en-US" sz="900"/>
              </a:p>
            </p:txBody>
          </p:sp>
          <p:sp>
            <p:nvSpPr>
              <p:cNvPr id="1134755" name="Rectangle 163"/>
              <p:cNvSpPr>
                <a:spLocks noChangeArrowheads="1"/>
              </p:cNvSpPr>
              <p:nvPr/>
            </p:nvSpPr>
            <p:spPr bwMode="auto">
              <a:xfrm>
                <a:off x="1076" y="3472"/>
                <a:ext cx="172" cy="15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28575">
                    <a:solidFill>
                      <a:srgbClr val="66FF33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spcBef>
                    <a:spcPct val="20000"/>
                  </a:spcBef>
                  <a:buFontTx/>
                  <a:buChar char="•"/>
                </a:pPr>
                <a:endParaRPr lang="en-US" sz="900"/>
              </a:p>
            </p:txBody>
          </p:sp>
          <p:sp>
            <p:nvSpPr>
              <p:cNvPr id="1134756" name="Rectangle 164"/>
              <p:cNvSpPr>
                <a:spLocks noChangeArrowheads="1"/>
              </p:cNvSpPr>
              <p:nvPr/>
            </p:nvSpPr>
            <p:spPr bwMode="auto">
              <a:xfrm>
                <a:off x="2104" y="3314"/>
                <a:ext cx="172" cy="15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28575">
                    <a:solidFill>
                      <a:srgbClr val="66FF33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spcBef>
                    <a:spcPct val="20000"/>
                  </a:spcBef>
                  <a:buFontTx/>
                  <a:buChar char="•"/>
                </a:pPr>
                <a:endParaRPr lang="en-US" sz="900"/>
              </a:p>
            </p:txBody>
          </p:sp>
          <p:sp>
            <p:nvSpPr>
              <p:cNvPr id="1134757" name="Rectangle 165"/>
              <p:cNvSpPr>
                <a:spLocks noChangeArrowheads="1"/>
              </p:cNvSpPr>
              <p:nvPr/>
            </p:nvSpPr>
            <p:spPr bwMode="auto">
              <a:xfrm>
                <a:off x="1933" y="3314"/>
                <a:ext cx="171" cy="15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3300"/>
                    </a:solidFill>
                  </a14:hiddenFill>
                </a:ext>
                <a:ext uri="{91240B29-F687-4F45-9708-019B960494DF}">
                  <a14:hiddenLine xmlns:a14="http://schemas.microsoft.com/office/drawing/2010/main" w="28575">
                    <a:solidFill>
                      <a:srgbClr val="66FF33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spcBef>
                    <a:spcPct val="20000"/>
                  </a:spcBef>
                  <a:buFontTx/>
                  <a:buChar char="•"/>
                </a:pPr>
                <a:endParaRPr lang="en-US" sz="900"/>
              </a:p>
            </p:txBody>
          </p:sp>
          <p:sp>
            <p:nvSpPr>
              <p:cNvPr id="1134758" name="Rectangle 166"/>
              <p:cNvSpPr>
                <a:spLocks noChangeArrowheads="1"/>
              </p:cNvSpPr>
              <p:nvPr/>
            </p:nvSpPr>
            <p:spPr bwMode="auto">
              <a:xfrm>
                <a:off x="1762" y="3314"/>
                <a:ext cx="171" cy="15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3300"/>
                    </a:solidFill>
                  </a14:hiddenFill>
                </a:ext>
                <a:ext uri="{91240B29-F687-4F45-9708-019B960494DF}">
                  <a14:hiddenLine xmlns:a14="http://schemas.microsoft.com/office/drawing/2010/main" w="28575">
                    <a:solidFill>
                      <a:srgbClr val="66FF33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spcBef>
                    <a:spcPct val="20000"/>
                  </a:spcBef>
                  <a:buFontTx/>
                  <a:buChar char="•"/>
                </a:pPr>
                <a:endParaRPr lang="en-US" sz="900"/>
              </a:p>
            </p:txBody>
          </p:sp>
          <p:sp>
            <p:nvSpPr>
              <p:cNvPr id="1134759" name="Rectangle 167"/>
              <p:cNvSpPr>
                <a:spLocks noChangeArrowheads="1"/>
              </p:cNvSpPr>
              <p:nvPr/>
            </p:nvSpPr>
            <p:spPr bwMode="auto">
              <a:xfrm>
                <a:off x="1590" y="3314"/>
                <a:ext cx="172" cy="15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3300"/>
                    </a:solidFill>
                  </a14:hiddenFill>
                </a:ext>
                <a:ext uri="{91240B29-F687-4F45-9708-019B960494DF}">
                  <a14:hiddenLine xmlns:a14="http://schemas.microsoft.com/office/drawing/2010/main" w="28575">
                    <a:solidFill>
                      <a:srgbClr val="66FF33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spcBef>
                    <a:spcPct val="20000"/>
                  </a:spcBef>
                  <a:buFontTx/>
                  <a:buChar char="•"/>
                </a:pPr>
                <a:endParaRPr lang="en-US" sz="900"/>
              </a:p>
            </p:txBody>
          </p:sp>
          <p:sp>
            <p:nvSpPr>
              <p:cNvPr id="1134760" name="Rectangle 168"/>
              <p:cNvSpPr>
                <a:spLocks noChangeArrowheads="1"/>
              </p:cNvSpPr>
              <p:nvPr/>
            </p:nvSpPr>
            <p:spPr bwMode="auto">
              <a:xfrm>
                <a:off x="1419" y="3314"/>
                <a:ext cx="171" cy="15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3300"/>
                    </a:solidFill>
                  </a14:hiddenFill>
                </a:ext>
                <a:ext uri="{91240B29-F687-4F45-9708-019B960494DF}">
                  <a14:hiddenLine xmlns:a14="http://schemas.microsoft.com/office/drawing/2010/main" w="28575">
                    <a:solidFill>
                      <a:srgbClr val="66FF33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spcBef>
                    <a:spcPct val="20000"/>
                  </a:spcBef>
                  <a:buFontTx/>
                  <a:buChar char="•"/>
                </a:pPr>
                <a:endParaRPr lang="en-US" sz="900"/>
              </a:p>
            </p:txBody>
          </p:sp>
          <p:sp>
            <p:nvSpPr>
              <p:cNvPr id="1134761" name="Rectangle 169"/>
              <p:cNvSpPr>
                <a:spLocks noChangeArrowheads="1"/>
              </p:cNvSpPr>
              <p:nvPr/>
            </p:nvSpPr>
            <p:spPr bwMode="auto">
              <a:xfrm>
                <a:off x="1248" y="3314"/>
                <a:ext cx="171" cy="15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28575">
                    <a:solidFill>
                      <a:srgbClr val="66FF33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spcBef>
                    <a:spcPct val="20000"/>
                  </a:spcBef>
                  <a:buFontTx/>
                  <a:buChar char="•"/>
                </a:pPr>
                <a:endParaRPr lang="en-US" sz="900"/>
              </a:p>
            </p:txBody>
          </p:sp>
          <p:sp>
            <p:nvSpPr>
              <p:cNvPr id="1134762" name="Rectangle 170"/>
              <p:cNvSpPr>
                <a:spLocks noChangeArrowheads="1"/>
              </p:cNvSpPr>
              <p:nvPr/>
            </p:nvSpPr>
            <p:spPr bwMode="auto">
              <a:xfrm>
                <a:off x="1076" y="3314"/>
                <a:ext cx="172" cy="15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28575">
                    <a:solidFill>
                      <a:srgbClr val="66FF33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spcBef>
                    <a:spcPct val="20000"/>
                  </a:spcBef>
                  <a:buFontTx/>
                  <a:buChar char="•"/>
                </a:pPr>
                <a:endParaRPr lang="en-US" sz="900"/>
              </a:p>
            </p:txBody>
          </p:sp>
          <p:sp>
            <p:nvSpPr>
              <p:cNvPr id="1134763" name="Rectangle 171"/>
              <p:cNvSpPr>
                <a:spLocks noChangeArrowheads="1"/>
              </p:cNvSpPr>
              <p:nvPr/>
            </p:nvSpPr>
            <p:spPr bwMode="auto">
              <a:xfrm>
                <a:off x="2104" y="3156"/>
                <a:ext cx="172" cy="15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28575">
                    <a:solidFill>
                      <a:srgbClr val="66FF33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spcBef>
                    <a:spcPct val="20000"/>
                  </a:spcBef>
                  <a:buFontTx/>
                  <a:buChar char="•"/>
                </a:pPr>
                <a:endParaRPr lang="en-US" sz="900"/>
              </a:p>
            </p:txBody>
          </p:sp>
          <p:sp>
            <p:nvSpPr>
              <p:cNvPr id="1134764" name="Rectangle 172"/>
              <p:cNvSpPr>
                <a:spLocks noChangeArrowheads="1"/>
              </p:cNvSpPr>
              <p:nvPr/>
            </p:nvSpPr>
            <p:spPr bwMode="auto">
              <a:xfrm>
                <a:off x="1933" y="3156"/>
                <a:ext cx="171" cy="15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3300"/>
                    </a:solidFill>
                  </a14:hiddenFill>
                </a:ext>
                <a:ext uri="{91240B29-F687-4F45-9708-019B960494DF}">
                  <a14:hiddenLine xmlns:a14="http://schemas.microsoft.com/office/drawing/2010/main" w="28575">
                    <a:solidFill>
                      <a:srgbClr val="66FF33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spcBef>
                    <a:spcPct val="20000"/>
                  </a:spcBef>
                  <a:buFontTx/>
                  <a:buChar char="•"/>
                </a:pPr>
                <a:endParaRPr lang="en-US" sz="900"/>
              </a:p>
            </p:txBody>
          </p:sp>
          <p:sp>
            <p:nvSpPr>
              <p:cNvPr id="1134765" name="Rectangle 173"/>
              <p:cNvSpPr>
                <a:spLocks noChangeArrowheads="1"/>
              </p:cNvSpPr>
              <p:nvPr/>
            </p:nvSpPr>
            <p:spPr bwMode="auto">
              <a:xfrm>
                <a:off x="1762" y="3156"/>
                <a:ext cx="171" cy="15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28575">
                    <a:solidFill>
                      <a:srgbClr val="66FF33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spcBef>
                    <a:spcPct val="20000"/>
                  </a:spcBef>
                  <a:buFontTx/>
                  <a:buChar char="•"/>
                </a:pPr>
                <a:endParaRPr lang="en-US" sz="900"/>
              </a:p>
            </p:txBody>
          </p:sp>
          <p:sp>
            <p:nvSpPr>
              <p:cNvPr id="1134766" name="Rectangle 174"/>
              <p:cNvSpPr>
                <a:spLocks noChangeArrowheads="1"/>
              </p:cNvSpPr>
              <p:nvPr/>
            </p:nvSpPr>
            <p:spPr bwMode="auto">
              <a:xfrm>
                <a:off x="1590" y="3156"/>
                <a:ext cx="172" cy="15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3300"/>
                    </a:solidFill>
                  </a14:hiddenFill>
                </a:ext>
                <a:ext uri="{91240B29-F687-4F45-9708-019B960494DF}">
                  <a14:hiddenLine xmlns:a14="http://schemas.microsoft.com/office/drawing/2010/main" w="28575">
                    <a:solidFill>
                      <a:srgbClr val="66FF33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spcBef>
                    <a:spcPct val="20000"/>
                  </a:spcBef>
                  <a:buFontTx/>
                  <a:buChar char="•"/>
                </a:pPr>
                <a:endParaRPr lang="en-US" sz="900"/>
              </a:p>
            </p:txBody>
          </p:sp>
          <p:sp>
            <p:nvSpPr>
              <p:cNvPr id="1134767" name="Rectangle 175"/>
              <p:cNvSpPr>
                <a:spLocks noChangeArrowheads="1"/>
              </p:cNvSpPr>
              <p:nvPr/>
            </p:nvSpPr>
            <p:spPr bwMode="auto">
              <a:xfrm>
                <a:off x="1419" y="3156"/>
                <a:ext cx="171" cy="15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3300"/>
                    </a:solidFill>
                  </a14:hiddenFill>
                </a:ext>
                <a:ext uri="{91240B29-F687-4F45-9708-019B960494DF}">
                  <a14:hiddenLine xmlns:a14="http://schemas.microsoft.com/office/drawing/2010/main" w="28575">
                    <a:solidFill>
                      <a:srgbClr val="66FF33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spcBef>
                    <a:spcPct val="20000"/>
                  </a:spcBef>
                  <a:buFontTx/>
                  <a:buChar char="•"/>
                </a:pPr>
                <a:endParaRPr lang="en-US" sz="900"/>
              </a:p>
            </p:txBody>
          </p:sp>
          <p:sp>
            <p:nvSpPr>
              <p:cNvPr id="1134768" name="Rectangle 176"/>
              <p:cNvSpPr>
                <a:spLocks noChangeArrowheads="1"/>
              </p:cNvSpPr>
              <p:nvPr/>
            </p:nvSpPr>
            <p:spPr bwMode="auto">
              <a:xfrm>
                <a:off x="1248" y="3156"/>
                <a:ext cx="171" cy="15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3300"/>
                    </a:solidFill>
                  </a14:hiddenFill>
                </a:ext>
                <a:ext uri="{91240B29-F687-4F45-9708-019B960494DF}">
                  <a14:hiddenLine xmlns:a14="http://schemas.microsoft.com/office/drawing/2010/main" w="28575">
                    <a:solidFill>
                      <a:srgbClr val="66FF33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spcBef>
                    <a:spcPct val="20000"/>
                  </a:spcBef>
                  <a:buFontTx/>
                  <a:buChar char="•"/>
                </a:pPr>
                <a:endParaRPr lang="en-US" sz="900"/>
              </a:p>
            </p:txBody>
          </p:sp>
          <p:sp>
            <p:nvSpPr>
              <p:cNvPr id="1134769" name="Rectangle 177"/>
              <p:cNvSpPr>
                <a:spLocks noChangeArrowheads="1"/>
              </p:cNvSpPr>
              <p:nvPr/>
            </p:nvSpPr>
            <p:spPr bwMode="auto">
              <a:xfrm>
                <a:off x="1076" y="3156"/>
                <a:ext cx="172" cy="15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28575">
                    <a:solidFill>
                      <a:srgbClr val="66FF33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spcBef>
                    <a:spcPct val="20000"/>
                  </a:spcBef>
                  <a:buFontTx/>
                  <a:buChar char="•"/>
                </a:pPr>
                <a:endParaRPr lang="en-US" sz="900"/>
              </a:p>
            </p:txBody>
          </p:sp>
          <p:sp>
            <p:nvSpPr>
              <p:cNvPr id="1134770" name="Rectangle 178"/>
              <p:cNvSpPr>
                <a:spLocks noChangeArrowheads="1"/>
              </p:cNvSpPr>
              <p:nvPr/>
            </p:nvSpPr>
            <p:spPr bwMode="auto">
              <a:xfrm>
                <a:off x="2104" y="2998"/>
                <a:ext cx="172" cy="15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28575">
                    <a:solidFill>
                      <a:srgbClr val="66FF33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spcBef>
                    <a:spcPct val="20000"/>
                  </a:spcBef>
                  <a:buFontTx/>
                  <a:buChar char="•"/>
                </a:pPr>
                <a:endParaRPr lang="en-US" sz="900"/>
              </a:p>
            </p:txBody>
          </p:sp>
          <p:sp>
            <p:nvSpPr>
              <p:cNvPr id="1134771" name="Rectangle 179"/>
              <p:cNvSpPr>
                <a:spLocks noChangeArrowheads="1"/>
              </p:cNvSpPr>
              <p:nvPr/>
            </p:nvSpPr>
            <p:spPr bwMode="auto">
              <a:xfrm>
                <a:off x="1933" y="2998"/>
                <a:ext cx="171" cy="15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3300"/>
                    </a:solidFill>
                  </a14:hiddenFill>
                </a:ext>
                <a:ext uri="{91240B29-F687-4F45-9708-019B960494DF}">
                  <a14:hiddenLine xmlns:a14="http://schemas.microsoft.com/office/drawing/2010/main" w="28575">
                    <a:solidFill>
                      <a:srgbClr val="66FF33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spcBef>
                    <a:spcPct val="20000"/>
                  </a:spcBef>
                  <a:buFontTx/>
                  <a:buChar char="•"/>
                </a:pPr>
                <a:endParaRPr lang="en-US" sz="900"/>
              </a:p>
            </p:txBody>
          </p:sp>
          <p:sp>
            <p:nvSpPr>
              <p:cNvPr id="1134772" name="Rectangle 180"/>
              <p:cNvSpPr>
                <a:spLocks noChangeArrowheads="1"/>
              </p:cNvSpPr>
              <p:nvPr/>
            </p:nvSpPr>
            <p:spPr bwMode="auto">
              <a:xfrm>
                <a:off x="1762" y="2998"/>
                <a:ext cx="171" cy="15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3300"/>
                    </a:solidFill>
                  </a14:hiddenFill>
                </a:ext>
                <a:ext uri="{91240B29-F687-4F45-9708-019B960494DF}">
                  <a14:hiddenLine xmlns:a14="http://schemas.microsoft.com/office/drawing/2010/main" w="28575">
                    <a:solidFill>
                      <a:srgbClr val="66FF33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spcBef>
                    <a:spcPct val="20000"/>
                  </a:spcBef>
                  <a:buFontTx/>
                  <a:buChar char="•"/>
                </a:pPr>
                <a:endParaRPr lang="en-US" sz="900"/>
              </a:p>
            </p:txBody>
          </p:sp>
          <p:sp>
            <p:nvSpPr>
              <p:cNvPr id="1134773" name="Rectangle 181"/>
              <p:cNvSpPr>
                <a:spLocks noChangeArrowheads="1"/>
              </p:cNvSpPr>
              <p:nvPr/>
            </p:nvSpPr>
            <p:spPr bwMode="auto">
              <a:xfrm>
                <a:off x="1590" y="2998"/>
                <a:ext cx="172" cy="15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3300"/>
                    </a:solidFill>
                  </a14:hiddenFill>
                </a:ext>
                <a:ext uri="{91240B29-F687-4F45-9708-019B960494DF}">
                  <a14:hiddenLine xmlns:a14="http://schemas.microsoft.com/office/drawing/2010/main" w="28575">
                    <a:solidFill>
                      <a:srgbClr val="66FF33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spcBef>
                    <a:spcPct val="20000"/>
                  </a:spcBef>
                  <a:buFontTx/>
                  <a:buChar char="•"/>
                </a:pPr>
                <a:endParaRPr lang="en-US" sz="900"/>
              </a:p>
            </p:txBody>
          </p:sp>
          <p:sp>
            <p:nvSpPr>
              <p:cNvPr id="1134774" name="Rectangle 182"/>
              <p:cNvSpPr>
                <a:spLocks noChangeArrowheads="1"/>
              </p:cNvSpPr>
              <p:nvPr/>
            </p:nvSpPr>
            <p:spPr bwMode="auto">
              <a:xfrm>
                <a:off x="1419" y="2998"/>
                <a:ext cx="171" cy="15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3300"/>
                    </a:solidFill>
                  </a14:hiddenFill>
                </a:ext>
                <a:ext uri="{91240B29-F687-4F45-9708-019B960494DF}">
                  <a14:hiddenLine xmlns:a14="http://schemas.microsoft.com/office/drawing/2010/main" w="28575">
                    <a:solidFill>
                      <a:srgbClr val="66FF33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spcBef>
                    <a:spcPct val="20000"/>
                  </a:spcBef>
                  <a:buFontTx/>
                  <a:buChar char="•"/>
                </a:pPr>
                <a:endParaRPr lang="en-US" sz="900"/>
              </a:p>
            </p:txBody>
          </p:sp>
          <p:sp>
            <p:nvSpPr>
              <p:cNvPr id="1134775" name="Rectangle 183"/>
              <p:cNvSpPr>
                <a:spLocks noChangeArrowheads="1"/>
              </p:cNvSpPr>
              <p:nvPr/>
            </p:nvSpPr>
            <p:spPr bwMode="auto">
              <a:xfrm>
                <a:off x="1248" y="2998"/>
                <a:ext cx="171" cy="15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3300"/>
                    </a:solidFill>
                  </a14:hiddenFill>
                </a:ext>
                <a:ext uri="{91240B29-F687-4F45-9708-019B960494DF}">
                  <a14:hiddenLine xmlns:a14="http://schemas.microsoft.com/office/drawing/2010/main" w="28575">
                    <a:solidFill>
                      <a:srgbClr val="66FF33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spcBef>
                    <a:spcPct val="20000"/>
                  </a:spcBef>
                  <a:buFontTx/>
                  <a:buChar char="•"/>
                </a:pPr>
                <a:endParaRPr lang="en-US" sz="900"/>
              </a:p>
            </p:txBody>
          </p:sp>
          <p:sp>
            <p:nvSpPr>
              <p:cNvPr id="1134776" name="Rectangle 184"/>
              <p:cNvSpPr>
                <a:spLocks noChangeArrowheads="1"/>
              </p:cNvSpPr>
              <p:nvPr/>
            </p:nvSpPr>
            <p:spPr bwMode="auto">
              <a:xfrm>
                <a:off x="1076" y="2998"/>
                <a:ext cx="172" cy="15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28575">
                    <a:solidFill>
                      <a:srgbClr val="66FF33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spcBef>
                    <a:spcPct val="20000"/>
                  </a:spcBef>
                  <a:buFontTx/>
                  <a:buChar char="•"/>
                </a:pPr>
                <a:endParaRPr lang="en-US" sz="900"/>
              </a:p>
            </p:txBody>
          </p:sp>
          <p:sp>
            <p:nvSpPr>
              <p:cNvPr id="1134777" name="Rectangle 185"/>
              <p:cNvSpPr>
                <a:spLocks noChangeArrowheads="1"/>
              </p:cNvSpPr>
              <p:nvPr/>
            </p:nvSpPr>
            <p:spPr bwMode="auto">
              <a:xfrm>
                <a:off x="2104" y="2841"/>
                <a:ext cx="172" cy="15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3300"/>
                    </a:solidFill>
                  </a14:hiddenFill>
                </a:ext>
                <a:ext uri="{91240B29-F687-4F45-9708-019B960494DF}">
                  <a14:hiddenLine xmlns:a14="http://schemas.microsoft.com/office/drawing/2010/main" w="28575">
                    <a:solidFill>
                      <a:srgbClr val="66FF33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spcBef>
                    <a:spcPct val="20000"/>
                  </a:spcBef>
                  <a:buFontTx/>
                  <a:buChar char="•"/>
                </a:pPr>
                <a:endParaRPr lang="en-US" sz="900"/>
              </a:p>
            </p:txBody>
          </p:sp>
          <p:sp>
            <p:nvSpPr>
              <p:cNvPr id="1134778" name="Rectangle 186"/>
              <p:cNvSpPr>
                <a:spLocks noChangeArrowheads="1"/>
              </p:cNvSpPr>
              <p:nvPr/>
            </p:nvSpPr>
            <p:spPr bwMode="auto">
              <a:xfrm>
                <a:off x="1933" y="2841"/>
                <a:ext cx="171" cy="15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3300"/>
                    </a:solidFill>
                  </a14:hiddenFill>
                </a:ext>
                <a:ext uri="{91240B29-F687-4F45-9708-019B960494DF}">
                  <a14:hiddenLine xmlns:a14="http://schemas.microsoft.com/office/drawing/2010/main" w="28575">
                    <a:solidFill>
                      <a:srgbClr val="66FF33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spcBef>
                    <a:spcPct val="20000"/>
                  </a:spcBef>
                  <a:buFontTx/>
                  <a:buChar char="•"/>
                </a:pPr>
                <a:endParaRPr lang="en-US" sz="900"/>
              </a:p>
            </p:txBody>
          </p:sp>
          <p:sp>
            <p:nvSpPr>
              <p:cNvPr id="1134779" name="Rectangle 187"/>
              <p:cNvSpPr>
                <a:spLocks noChangeArrowheads="1"/>
              </p:cNvSpPr>
              <p:nvPr/>
            </p:nvSpPr>
            <p:spPr bwMode="auto">
              <a:xfrm>
                <a:off x="1762" y="2841"/>
                <a:ext cx="171" cy="15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3300"/>
                    </a:solidFill>
                  </a14:hiddenFill>
                </a:ext>
                <a:ext uri="{91240B29-F687-4F45-9708-019B960494DF}">
                  <a14:hiddenLine xmlns:a14="http://schemas.microsoft.com/office/drawing/2010/main" w="28575">
                    <a:solidFill>
                      <a:srgbClr val="66FF33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spcBef>
                    <a:spcPct val="20000"/>
                  </a:spcBef>
                  <a:buFontTx/>
                  <a:buChar char="•"/>
                </a:pPr>
                <a:endParaRPr lang="en-US" sz="900"/>
              </a:p>
            </p:txBody>
          </p:sp>
          <p:sp>
            <p:nvSpPr>
              <p:cNvPr id="1134780" name="Rectangle 188"/>
              <p:cNvSpPr>
                <a:spLocks noChangeArrowheads="1"/>
              </p:cNvSpPr>
              <p:nvPr/>
            </p:nvSpPr>
            <p:spPr bwMode="auto">
              <a:xfrm>
                <a:off x="1590" y="2841"/>
                <a:ext cx="172" cy="15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28575">
                    <a:solidFill>
                      <a:srgbClr val="66FF33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spcBef>
                    <a:spcPct val="20000"/>
                  </a:spcBef>
                  <a:buFontTx/>
                  <a:buChar char="•"/>
                </a:pPr>
                <a:endParaRPr lang="en-US" sz="900"/>
              </a:p>
            </p:txBody>
          </p:sp>
          <p:sp>
            <p:nvSpPr>
              <p:cNvPr id="1134781" name="Rectangle 189"/>
              <p:cNvSpPr>
                <a:spLocks noChangeArrowheads="1"/>
              </p:cNvSpPr>
              <p:nvPr/>
            </p:nvSpPr>
            <p:spPr bwMode="auto">
              <a:xfrm>
                <a:off x="1419" y="2841"/>
                <a:ext cx="171" cy="15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3300"/>
                    </a:solidFill>
                  </a14:hiddenFill>
                </a:ext>
                <a:ext uri="{91240B29-F687-4F45-9708-019B960494DF}">
                  <a14:hiddenLine xmlns:a14="http://schemas.microsoft.com/office/drawing/2010/main" w="28575">
                    <a:solidFill>
                      <a:srgbClr val="66FF33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spcBef>
                    <a:spcPct val="20000"/>
                  </a:spcBef>
                  <a:buFontTx/>
                  <a:buChar char="•"/>
                </a:pPr>
                <a:endParaRPr lang="en-US" sz="900"/>
              </a:p>
            </p:txBody>
          </p:sp>
          <p:sp>
            <p:nvSpPr>
              <p:cNvPr id="1134782" name="Rectangle 190"/>
              <p:cNvSpPr>
                <a:spLocks noChangeArrowheads="1"/>
              </p:cNvSpPr>
              <p:nvPr/>
            </p:nvSpPr>
            <p:spPr bwMode="auto">
              <a:xfrm>
                <a:off x="1248" y="2841"/>
                <a:ext cx="171" cy="157"/>
              </a:xfrm>
              <a:prstGeom prst="rect">
                <a:avLst/>
              </a:prstGeom>
              <a:solidFill>
                <a:srgbClr val="FF33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28575">
                    <a:solidFill>
                      <a:srgbClr val="66FF33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spcBef>
                    <a:spcPct val="20000"/>
                  </a:spcBef>
                  <a:buFontTx/>
                  <a:buChar char="•"/>
                </a:pPr>
                <a:endParaRPr lang="en-US" sz="900"/>
              </a:p>
            </p:txBody>
          </p:sp>
          <p:sp>
            <p:nvSpPr>
              <p:cNvPr id="1134783" name="Rectangle 191"/>
              <p:cNvSpPr>
                <a:spLocks noChangeArrowheads="1"/>
              </p:cNvSpPr>
              <p:nvPr/>
            </p:nvSpPr>
            <p:spPr bwMode="auto">
              <a:xfrm>
                <a:off x="1076" y="2841"/>
                <a:ext cx="172" cy="15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28575">
                    <a:solidFill>
                      <a:srgbClr val="66FF33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spcBef>
                    <a:spcPct val="20000"/>
                  </a:spcBef>
                  <a:buFontTx/>
                  <a:buChar char="•"/>
                </a:pPr>
                <a:endParaRPr lang="en-US" sz="900"/>
              </a:p>
            </p:txBody>
          </p:sp>
          <p:sp>
            <p:nvSpPr>
              <p:cNvPr id="1134784" name="Rectangle 192"/>
              <p:cNvSpPr>
                <a:spLocks noChangeArrowheads="1"/>
              </p:cNvSpPr>
              <p:nvPr/>
            </p:nvSpPr>
            <p:spPr bwMode="auto">
              <a:xfrm>
                <a:off x="2104" y="2688"/>
                <a:ext cx="172" cy="15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28575">
                    <a:solidFill>
                      <a:srgbClr val="66FF33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spcBef>
                    <a:spcPct val="20000"/>
                  </a:spcBef>
                  <a:buFontTx/>
                  <a:buChar char="•"/>
                </a:pPr>
                <a:endParaRPr lang="en-US" sz="900"/>
              </a:p>
            </p:txBody>
          </p:sp>
          <p:sp>
            <p:nvSpPr>
              <p:cNvPr id="1134785" name="Rectangle 193"/>
              <p:cNvSpPr>
                <a:spLocks noChangeArrowheads="1"/>
              </p:cNvSpPr>
              <p:nvPr/>
            </p:nvSpPr>
            <p:spPr bwMode="auto">
              <a:xfrm>
                <a:off x="1933" y="2688"/>
                <a:ext cx="171" cy="15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28575">
                    <a:solidFill>
                      <a:srgbClr val="66FF33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spcBef>
                    <a:spcPct val="20000"/>
                  </a:spcBef>
                  <a:buFontTx/>
                  <a:buChar char="•"/>
                </a:pPr>
                <a:endParaRPr lang="en-US" sz="900"/>
              </a:p>
            </p:txBody>
          </p:sp>
          <p:sp>
            <p:nvSpPr>
              <p:cNvPr id="1134786" name="Rectangle 194"/>
              <p:cNvSpPr>
                <a:spLocks noChangeArrowheads="1"/>
              </p:cNvSpPr>
              <p:nvPr/>
            </p:nvSpPr>
            <p:spPr bwMode="auto">
              <a:xfrm>
                <a:off x="1762" y="2688"/>
                <a:ext cx="171" cy="15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28575">
                    <a:solidFill>
                      <a:srgbClr val="66FF33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spcBef>
                    <a:spcPct val="20000"/>
                  </a:spcBef>
                  <a:buFontTx/>
                  <a:buChar char="•"/>
                </a:pPr>
                <a:endParaRPr lang="en-US" sz="900"/>
              </a:p>
            </p:txBody>
          </p:sp>
          <p:sp>
            <p:nvSpPr>
              <p:cNvPr id="1134787" name="Rectangle 195"/>
              <p:cNvSpPr>
                <a:spLocks noChangeArrowheads="1"/>
              </p:cNvSpPr>
              <p:nvPr/>
            </p:nvSpPr>
            <p:spPr bwMode="auto">
              <a:xfrm>
                <a:off x="1590" y="2688"/>
                <a:ext cx="172" cy="15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28575">
                    <a:solidFill>
                      <a:srgbClr val="66FF33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spcBef>
                    <a:spcPct val="20000"/>
                  </a:spcBef>
                  <a:buFontTx/>
                  <a:buChar char="•"/>
                </a:pPr>
                <a:endParaRPr lang="en-US" sz="900"/>
              </a:p>
            </p:txBody>
          </p:sp>
          <p:sp>
            <p:nvSpPr>
              <p:cNvPr id="1134788" name="Rectangle 196"/>
              <p:cNvSpPr>
                <a:spLocks noChangeArrowheads="1"/>
              </p:cNvSpPr>
              <p:nvPr/>
            </p:nvSpPr>
            <p:spPr bwMode="auto">
              <a:xfrm>
                <a:off x="1419" y="2688"/>
                <a:ext cx="171" cy="15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28575">
                    <a:solidFill>
                      <a:srgbClr val="66FF33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spcBef>
                    <a:spcPct val="20000"/>
                  </a:spcBef>
                  <a:buFontTx/>
                  <a:buChar char="•"/>
                </a:pPr>
                <a:endParaRPr lang="en-US" sz="900"/>
              </a:p>
            </p:txBody>
          </p:sp>
          <p:sp>
            <p:nvSpPr>
              <p:cNvPr id="1134789" name="Rectangle 197"/>
              <p:cNvSpPr>
                <a:spLocks noChangeArrowheads="1"/>
              </p:cNvSpPr>
              <p:nvPr/>
            </p:nvSpPr>
            <p:spPr bwMode="auto">
              <a:xfrm>
                <a:off x="1248" y="2688"/>
                <a:ext cx="171" cy="15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28575">
                    <a:solidFill>
                      <a:srgbClr val="66FF33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spcBef>
                    <a:spcPct val="20000"/>
                  </a:spcBef>
                  <a:buFontTx/>
                  <a:buChar char="•"/>
                </a:pPr>
                <a:endParaRPr lang="en-US" sz="900"/>
              </a:p>
            </p:txBody>
          </p:sp>
          <p:sp>
            <p:nvSpPr>
              <p:cNvPr id="1134790" name="Rectangle 198"/>
              <p:cNvSpPr>
                <a:spLocks noChangeArrowheads="1"/>
              </p:cNvSpPr>
              <p:nvPr/>
            </p:nvSpPr>
            <p:spPr bwMode="auto">
              <a:xfrm>
                <a:off x="1076" y="2688"/>
                <a:ext cx="172" cy="15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28575">
                    <a:solidFill>
                      <a:srgbClr val="66FF33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spcBef>
                    <a:spcPct val="20000"/>
                  </a:spcBef>
                  <a:buFontTx/>
                  <a:buChar char="•"/>
                </a:pPr>
                <a:endParaRPr lang="en-US" sz="900"/>
              </a:p>
            </p:txBody>
          </p:sp>
          <p:sp>
            <p:nvSpPr>
              <p:cNvPr id="1134791" name="Line 199"/>
              <p:cNvSpPr>
                <a:spLocks noChangeShapeType="1"/>
              </p:cNvSpPr>
              <p:nvPr/>
            </p:nvSpPr>
            <p:spPr bwMode="auto">
              <a:xfrm>
                <a:off x="1076" y="2688"/>
                <a:ext cx="1200" cy="0"/>
              </a:xfrm>
              <a:prstGeom prst="line">
                <a:avLst/>
              </a:prstGeom>
              <a:noFill/>
              <a:ln w="28575" cap="sq">
                <a:solidFill>
                  <a:srgbClr val="00FFF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34792" name="Line 200"/>
              <p:cNvSpPr>
                <a:spLocks noChangeShapeType="1"/>
              </p:cNvSpPr>
              <p:nvPr/>
            </p:nvSpPr>
            <p:spPr bwMode="auto">
              <a:xfrm>
                <a:off x="1076" y="2841"/>
                <a:ext cx="1200" cy="0"/>
              </a:xfrm>
              <a:prstGeom prst="line">
                <a:avLst/>
              </a:prstGeom>
              <a:noFill/>
              <a:ln w="28575">
                <a:solidFill>
                  <a:srgbClr val="00FFF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34793" name="Line 201"/>
              <p:cNvSpPr>
                <a:spLocks noChangeShapeType="1"/>
              </p:cNvSpPr>
              <p:nvPr/>
            </p:nvSpPr>
            <p:spPr bwMode="auto">
              <a:xfrm>
                <a:off x="1076" y="2998"/>
                <a:ext cx="1200" cy="0"/>
              </a:xfrm>
              <a:prstGeom prst="line">
                <a:avLst/>
              </a:prstGeom>
              <a:noFill/>
              <a:ln w="28575">
                <a:solidFill>
                  <a:srgbClr val="00FFF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34794" name="Line 202"/>
              <p:cNvSpPr>
                <a:spLocks noChangeShapeType="1"/>
              </p:cNvSpPr>
              <p:nvPr/>
            </p:nvSpPr>
            <p:spPr bwMode="auto">
              <a:xfrm>
                <a:off x="1076" y="3156"/>
                <a:ext cx="1200" cy="0"/>
              </a:xfrm>
              <a:prstGeom prst="line">
                <a:avLst/>
              </a:prstGeom>
              <a:noFill/>
              <a:ln w="28575">
                <a:solidFill>
                  <a:srgbClr val="00FFF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34795" name="Line 203"/>
              <p:cNvSpPr>
                <a:spLocks noChangeShapeType="1"/>
              </p:cNvSpPr>
              <p:nvPr/>
            </p:nvSpPr>
            <p:spPr bwMode="auto">
              <a:xfrm>
                <a:off x="1076" y="3314"/>
                <a:ext cx="1200" cy="0"/>
              </a:xfrm>
              <a:prstGeom prst="line">
                <a:avLst/>
              </a:prstGeom>
              <a:noFill/>
              <a:ln w="28575">
                <a:solidFill>
                  <a:srgbClr val="00FFF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34796" name="Line 204"/>
              <p:cNvSpPr>
                <a:spLocks noChangeShapeType="1"/>
              </p:cNvSpPr>
              <p:nvPr/>
            </p:nvSpPr>
            <p:spPr bwMode="auto">
              <a:xfrm>
                <a:off x="1076" y="3472"/>
                <a:ext cx="1200" cy="0"/>
              </a:xfrm>
              <a:prstGeom prst="line">
                <a:avLst/>
              </a:prstGeom>
              <a:noFill/>
              <a:ln w="28575">
                <a:solidFill>
                  <a:srgbClr val="00FFF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34797" name="Line 205"/>
              <p:cNvSpPr>
                <a:spLocks noChangeShapeType="1"/>
              </p:cNvSpPr>
              <p:nvPr/>
            </p:nvSpPr>
            <p:spPr bwMode="auto">
              <a:xfrm>
                <a:off x="1076" y="3629"/>
                <a:ext cx="1200" cy="0"/>
              </a:xfrm>
              <a:prstGeom prst="line">
                <a:avLst/>
              </a:prstGeom>
              <a:noFill/>
              <a:ln w="28575">
                <a:solidFill>
                  <a:srgbClr val="00FFF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34798" name="Line 206"/>
              <p:cNvSpPr>
                <a:spLocks noChangeShapeType="1"/>
              </p:cNvSpPr>
              <p:nvPr/>
            </p:nvSpPr>
            <p:spPr bwMode="auto">
              <a:xfrm>
                <a:off x="1076" y="3787"/>
                <a:ext cx="1200" cy="0"/>
              </a:xfrm>
              <a:prstGeom prst="line">
                <a:avLst/>
              </a:prstGeom>
              <a:noFill/>
              <a:ln w="28575" cap="sq">
                <a:solidFill>
                  <a:srgbClr val="00FFF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34799" name="Line 207"/>
              <p:cNvSpPr>
                <a:spLocks noChangeShapeType="1"/>
              </p:cNvSpPr>
              <p:nvPr/>
            </p:nvSpPr>
            <p:spPr bwMode="auto">
              <a:xfrm>
                <a:off x="1076" y="2688"/>
                <a:ext cx="0" cy="1099"/>
              </a:xfrm>
              <a:prstGeom prst="line">
                <a:avLst/>
              </a:prstGeom>
              <a:noFill/>
              <a:ln w="28575" cap="sq">
                <a:solidFill>
                  <a:srgbClr val="00FFF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34800" name="Line 208"/>
              <p:cNvSpPr>
                <a:spLocks noChangeShapeType="1"/>
              </p:cNvSpPr>
              <p:nvPr/>
            </p:nvSpPr>
            <p:spPr bwMode="auto">
              <a:xfrm>
                <a:off x="1248" y="2688"/>
                <a:ext cx="0" cy="1099"/>
              </a:xfrm>
              <a:prstGeom prst="line">
                <a:avLst/>
              </a:prstGeom>
              <a:noFill/>
              <a:ln w="28575">
                <a:solidFill>
                  <a:srgbClr val="00FFF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34801" name="Line 209"/>
              <p:cNvSpPr>
                <a:spLocks noChangeShapeType="1"/>
              </p:cNvSpPr>
              <p:nvPr/>
            </p:nvSpPr>
            <p:spPr bwMode="auto">
              <a:xfrm>
                <a:off x="1419" y="2688"/>
                <a:ext cx="0" cy="1099"/>
              </a:xfrm>
              <a:prstGeom prst="line">
                <a:avLst/>
              </a:prstGeom>
              <a:noFill/>
              <a:ln w="28575">
                <a:solidFill>
                  <a:srgbClr val="00FFF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34802" name="Line 210"/>
              <p:cNvSpPr>
                <a:spLocks noChangeShapeType="1"/>
              </p:cNvSpPr>
              <p:nvPr/>
            </p:nvSpPr>
            <p:spPr bwMode="auto">
              <a:xfrm>
                <a:off x="1590" y="2688"/>
                <a:ext cx="0" cy="1099"/>
              </a:xfrm>
              <a:prstGeom prst="line">
                <a:avLst/>
              </a:prstGeom>
              <a:noFill/>
              <a:ln w="28575">
                <a:solidFill>
                  <a:srgbClr val="00FFF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34803" name="Line 211"/>
              <p:cNvSpPr>
                <a:spLocks noChangeShapeType="1"/>
              </p:cNvSpPr>
              <p:nvPr/>
            </p:nvSpPr>
            <p:spPr bwMode="auto">
              <a:xfrm>
                <a:off x="1762" y="2688"/>
                <a:ext cx="0" cy="1099"/>
              </a:xfrm>
              <a:prstGeom prst="line">
                <a:avLst/>
              </a:prstGeom>
              <a:noFill/>
              <a:ln w="28575">
                <a:solidFill>
                  <a:srgbClr val="00FFF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34804" name="Line 212"/>
              <p:cNvSpPr>
                <a:spLocks noChangeShapeType="1"/>
              </p:cNvSpPr>
              <p:nvPr/>
            </p:nvSpPr>
            <p:spPr bwMode="auto">
              <a:xfrm>
                <a:off x="1933" y="2688"/>
                <a:ext cx="0" cy="1099"/>
              </a:xfrm>
              <a:prstGeom prst="line">
                <a:avLst/>
              </a:prstGeom>
              <a:noFill/>
              <a:ln w="28575">
                <a:solidFill>
                  <a:srgbClr val="00FFF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34805" name="Line 213"/>
              <p:cNvSpPr>
                <a:spLocks noChangeShapeType="1"/>
              </p:cNvSpPr>
              <p:nvPr/>
            </p:nvSpPr>
            <p:spPr bwMode="auto">
              <a:xfrm>
                <a:off x="2104" y="2688"/>
                <a:ext cx="0" cy="1099"/>
              </a:xfrm>
              <a:prstGeom prst="line">
                <a:avLst/>
              </a:prstGeom>
              <a:noFill/>
              <a:ln w="28575">
                <a:solidFill>
                  <a:srgbClr val="00FFF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34806" name="Line 214"/>
              <p:cNvSpPr>
                <a:spLocks noChangeShapeType="1"/>
              </p:cNvSpPr>
              <p:nvPr/>
            </p:nvSpPr>
            <p:spPr bwMode="auto">
              <a:xfrm>
                <a:off x="2276" y="2688"/>
                <a:ext cx="0" cy="1099"/>
              </a:xfrm>
              <a:prstGeom prst="line">
                <a:avLst/>
              </a:prstGeom>
              <a:noFill/>
              <a:ln w="28575" cap="sq">
                <a:solidFill>
                  <a:srgbClr val="00FFF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134807" name="Line 215"/>
            <p:cNvSpPr>
              <a:spLocks noChangeShapeType="1"/>
            </p:cNvSpPr>
            <p:nvPr/>
          </p:nvSpPr>
          <p:spPr bwMode="auto">
            <a:xfrm>
              <a:off x="624" y="1920"/>
              <a:ext cx="0" cy="547"/>
            </a:xfrm>
            <a:prstGeom prst="line">
              <a:avLst/>
            </a:prstGeom>
            <a:noFill/>
            <a:ln w="38100">
              <a:solidFill>
                <a:srgbClr val="66FF33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34808" name="Line 216"/>
            <p:cNvSpPr>
              <a:spLocks noChangeShapeType="1"/>
            </p:cNvSpPr>
            <p:nvPr/>
          </p:nvSpPr>
          <p:spPr bwMode="auto">
            <a:xfrm flipH="1">
              <a:off x="624" y="2478"/>
              <a:ext cx="432" cy="0"/>
            </a:xfrm>
            <a:prstGeom prst="line">
              <a:avLst/>
            </a:prstGeom>
            <a:noFill/>
            <a:ln w="38100">
              <a:solidFill>
                <a:srgbClr val="66FF33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162260" name="Group 1044"/>
          <p:cNvGrpSpPr>
            <a:grpSpLocks/>
          </p:cNvGrpSpPr>
          <p:nvPr/>
        </p:nvGrpSpPr>
        <p:grpSpPr bwMode="auto">
          <a:xfrm>
            <a:off x="6943725" y="336550"/>
            <a:ext cx="2008188" cy="1962150"/>
            <a:chOff x="4374" y="212"/>
            <a:chExt cx="1265" cy="1236"/>
          </a:xfrm>
        </p:grpSpPr>
        <p:grpSp>
          <p:nvGrpSpPr>
            <p:cNvPr id="1162259" name="Group 1043"/>
            <p:cNvGrpSpPr>
              <a:grpSpLocks/>
            </p:cNvGrpSpPr>
            <p:nvPr/>
          </p:nvGrpSpPr>
          <p:grpSpPr bwMode="auto">
            <a:xfrm>
              <a:off x="4374" y="212"/>
              <a:ext cx="1265" cy="1236"/>
              <a:chOff x="4374" y="212"/>
              <a:chExt cx="1265" cy="1236"/>
            </a:xfrm>
          </p:grpSpPr>
          <p:sp>
            <p:nvSpPr>
              <p:cNvPr id="1135015" name="Rectangle 423"/>
              <p:cNvSpPr>
                <a:spLocks noChangeArrowheads="1"/>
              </p:cNvSpPr>
              <p:nvPr/>
            </p:nvSpPr>
            <p:spPr bwMode="auto">
              <a:xfrm>
                <a:off x="5524" y="1336"/>
                <a:ext cx="115" cy="1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5014" name="Rectangle 422"/>
              <p:cNvSpPr>
                <a:spLocks noChangeArrowheads="1"/>
              </p:cNvSpPr>
              <p:nvPr/>
            </p:nvSpPr>
            <p:spPr bwMode="auto">
              <a:xfrm>
                <a:off x="5409" y="1336"/>
                <a:ext cx="115" cy="1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5013" name="Rectangle 421"/>
              <p:cNvSpPr>
                <a:spLocks noChangeArrowheads="1"/>
              </p:cNvSpPr>
              <p:nvPr/>
            </p:nvSpPr>
            <p:spPr bwMode="auto">
              <a:xfrm>
                <a:off x="5294" y="1336"/>
                <a:ext cx="115" cy="1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5012" name="Rectangle 420"/>
              <p:cNvSpPr>
                <a:spLocks noChangeArrowheads="1"/>
              </p:cNvSpPr>
              <p:nvPr/>
            </p:nvSpPr>
            <p:spPr bwMode="auto">
              <a:xfrm>
                <a:off x="5179" y="1336"/>
                <a:ext cx="115" cy="1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5011" name="Rectangle 419"/>
              <p:cNvSpPr>
                <a:spLocks noChangeArrowheads="1"/>
              </p:cNvSpPr>
              <p:nvPr/>
            </p:nvSpPr>
            <p:spPr bwMode="auto">
              <a:xfrm>
                <a:off x="5064" y="1336"/>
                <a:ext cx="115" cy="1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5010" name="Rectangle 418"/>
              <p:cNvSpPr>
                <a:spLocks noChangeArrowheads="1"/>
              </p:cNvSpPr>
              <p:nvPr/>
            </p:nvSpPr>
            <p:spPr bwMode="auto">
              <a:xfrm>
                <a:off x="4949" y="1336"/>
                <a:ext cx="115" cy="112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5009" name="Rectangle 417"/>
              <p:cNvSpPr>
                <a:spLocks noChangeArrowheads="1"/>
              </p:cNvSpPr>
              <p:nvPr/>
            </p:nvSpPr>
            <p:spPr bwMode="auto">
              <a:xfrm>
                <a:off x="4834" y="1336"/>
                <a:ext cx="115" cy="1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5008" name="Rectangle 416"/>
              <p:cNvSpPr>
                <a:spLocks noChangeArrowheads="1"/>
              </p:cNvSpPr>
              <p:nvPr/>
            </p:nvSpPr>
            <p:spPr bwMode="auto">
              <a:xfrm>
                <a:off x="4719" y="1336"/>
                <a:ext cx="115" cy="1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5007" name="Rectangle 415"/>
              <p:cNvSpPr>
                <a:spLocks noChangeArrowheads="1"/>
              </p:cNvSpPr>
              <p:nvPr/>
            </p:nvSpPr>
            <p:spPr bwMode="auto">
              <a:xfrm>
                <a:off x="4604" y="1336"/>
                <a:ext cx="115" cy="1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5006" name="Rectangle 414"/>
              <p:cNvSpPr>
                <a:spLocks noChangeArrowheads="1"/>
              </p:cNvSpPr>
              <p:nvPr/>
            </p:nvSpPr>
            <p:spPr bwMode="auto">
              <a:xfrm>
                <a:off x="4489" y="1336"/>
                <a:ext cx="115" cy="1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5005" name="Rectangle 413"/>
              <p:cNvSpPr>
                <a:spLocks noChangeArrowheads="1"/>
              </p:cNvSpPr>
              <p:nvPr/>
            </p:nvSpPr>
            <p:spPr bwMode="auto">
              <a:xfrm>
                <a:off x="4374" y="1336"/>
                <a:ext cx="115" cy="1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5004" name="Rectangle 412"/>
              <p:cNvSpPr>
                <a:spLocks noChangeArrowheads="1"/>
              </p:cNvSpPr>
              <p:nvPr/>
            </p:nvSpPr>
            <p:spPr bwMode="auto">
              <a:xfrm>
                <a:off x="5524" y="1223"/>
                <a:ext cx="115" cy="11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5003" name="Rectangle 411"/>
              <p:cNvSpPr>
                <a:spLocks noChangeArrowheads="1"/>
              </p:cNvSpPr>
              <p:nvPr/>
            </p:nvSpPr>
            <p:spPr bwMode="auto">
              <a:xfrm>
                <a:off x="5409" y="1223"/>
                <a:ext cx="115" cy="11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5002" name="Rectangle 410"/>
              <p:cNvSpPr>
                <a:spLocks noChangeArrowheads="1"/>
              </p:cNvSpPr>
              <p:nvPr/>
            </p:nvSpPr>
            <p:spPr bwMode="auto">
              <a:xfrm>
                <a:off x="5294" y="1223"/>
                <a:ext cx="115" cy="113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5001" name="Rectangle 409"/>
              <p:cNvSpPr>
                <a:spLocks noChangeArrowheads="1"/>
              </p:cNvSpPr>
              <p:nvPr/>
            </p:nvSpPr>
            <p:spPr bwMode="auto">
              <a:xfrm>
                <a:off x="5179" y="1223"/>
                <a:ext cx="115" cy="11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5000" name="Rectangle 408"/>
              <p:cNvSpPr>
                <a:spLocks noChangeArrowheads="1"/>
              </p:cNvSpPr>
              <p:nvPr/>
            </p:nvSpPr>
            <p:spPr bwMode="auto">
              <a:xfrm>
                <a:off x="5064" y="1223"/>
                <a:ext cx="115" cy="11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4999" name="Rectangle 407"/>
              <p:cNvSpPr>
                <a:spLocks noChangeArrowheads="1"/>
              </p:cNvSpPr>
              <p:nvPr/>
            </p:nvSpPr>
            <p:spPr bwMode="auto">
              <a:xfrm>
                <a:off x="4949" y="1223"/>
                <a:ext cx="115" cy="11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4998" name="Rectangle 406"/>
              <p:cNvSpPr>
                <a:spLocks noChangeArrowheads="1"/>
              </p:cNvSpPr>
              <p:nvPr/>
            </p:nvSpPr>
            <p:spPr bwMode="auto">
              <a:xfrm>
                <a:off x="4834" y="1223"/>
                <a:ext cx="115" cy="11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4997" name="Rectangle 405"/>
              <p:cNvSpPr>
                <a:spLocks noChangeArrowheads="1"/>
              </p:cNvSpPr>
              <p:nvPr/>
            </p:nvSpPr>
            <p:spPr bwMode="auto">
              <a:xfrm>
                <a:off x="4719" y="1223"/>
                <a:ext cx="115" cy="11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4996" name="Rectangle 404"/>
              <p:cNvSpPr>
                <a:spLocks noChangeArrowheads="1"/>
              </p:cNvSpPr>
              <p:nvPr/>
            </p:nvSpPr>
            <p:spPr bwMode="auto">
              <a:xfrm>
                <a:off x="4604" y="1223"/>
                <a:ext cx="115" cy="113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4995" name="Rectangle 403"/>
              <p:cNvSpPr>
                <a:spLocks noChangeArrowheads="1"/>
              </p:cNvSpPr>
              <p:nvPr/>
            </p:nvSpPr>
            <p:spPr bwMode="auto">
              <a:xfrm>
                <a:off x="4489" y="1223"/>
                <a:ext cx="115" cy="11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4994" name="Rectangle 402"/>
              <p:cNvSpPr>
                <a:spLocks noChangeArrowheads="1"/>
              </p:cNvSpPr>
              <p:nvPr/>
            </p:nvSpPr>
            <p:spPr bwMode="auto">
              <a:xfrm>
                <a:off x="4374" y="1223"/>
                <a:ext cx="115" cy="11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4993" name="Rectangle 401"/>
              <p:cNvSpPr>
                <a:spLocks noChangeArrowheads="1"/>
              </p:cNvSpPr>
              <p:nvPr/>
            </p:nvSpPr>
            <p:spPr bwMode="auto">
              <a:xfrm>
                <a:off x="5524" y="1111"/>
                <a:ext cx="115" cy="1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4992" name="Rectangle 400"/>
              <p:cNvSpPr>
                <a:spLocks noChangeArrowheads="1"/>
              </p:cNvSpPr>
              <p:nvPr/>
            </p:nvSpPr>
            <p:spPr bwMode="auto">
              <a:xfrm>
                <a:off x="5409" y="1111"/>
                <a:ext cx="115" cy="112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4991" name="Rectangle 399"/>
              <p:cNvSpPr>
                <a:spLocks noChangeArrowheads="1"/>
              </p:cNvSpPr>
              <p:nvPr/>
            </p:nvSpPr>
            <p:spPr bwMode="auto">
              <a:xfrm>
                <a:off x="5294" y="1111"/>
                <a:ext cx="115" cy="1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4990" name="Rectangle 398"/>
              <p:cNvSpPr>
                <a:spLocks noChangeArrowheads="1"/>
              </p:cNvSpPr>
              <p:nvPr/>
            </p:nvSpPr>
            <p:spPr bwMode="auto">
              <a:xfrm>
                <a:off x="5179" y="1111"/>
                <a:ext cx="115" cy="1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4989" name="Rectangle 397"/>
              <p:cNvSpPr>
                <a:spLocks noChangeArrowheads="1"/>
              </p:cNvSpPr>
              <p:nvPr/>
            </p:nvSpPr>
            <p:spPr bwMode="auto">
              <a:xfrm>
                <a:off x="5064" y="1111"/>
                <a:ext cx="115" cy="1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4988" name="Rectangle 396"/>
              <p:cNvSpPr>
                <a:spLocks noChangeArrowheads="1"/>
              </p:cNvSpPr>
              <p:nvPr/>
            </p:nvSpPr>
            <p:spPr bwMode="auto">
              <a:xfrm>
                <a:off x="4949" y="1111"/>
                <a:ext cx="115" cy="1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4987" name="Rectangle 395"/>
              <p:cNvSpPr>
                <a:spLocks noChangeArrowheads="1"/>
              </p:cNvSpPr>
              <p:nvPr/>
            </p:nvSpPr>
            <p:spPr bwMode="auto">
              <a:xfrm>
                <a:off x="4834" y="1111"/>
                <a:ext cx="115" cy="1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4986" name="Rectangle 394"/>
              <p:cNvSpPr>
                <a:spLocks noChangeArrowheads="1"/>
              </p:cNvSpPr>
              <p:nvPr/>
            </p:nvSpPr>
            <p:spPr bwMode="auto">
              <a:xfrm>
                <a:off x="4719" y="1111"/>
                <a:ext cx="115" cy="1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4985" name="Rectangle 393"/>
              <p:cNvSpPr>
                <a:spLocks noChangeArrowheads="1"/>
              </p:cNvSpPr>
              <p:nvPr/>
            </p:nvSpPr>
            <p:spPr bwMode="auto">
              <a:xfrm>
                <a:off x="4604" y="1111"/>
                <a:ext cx="115" cy="1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4984" name="Rectangle 392"/>
              <p:cNvSpPr>
                <a:spLocks noChangeArrowheads="1"/>
              </p:cNvSpPr>
              <p:nvPr/>
            </p:nvSpPr>
            <p:spPr bwMode="auto">
              <a:xfrm>
                <a:off x="4489" y="1111"/>
                <a:ext cx="115" cy="112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4983" name="Rectangle 391"/>
              <p:cNvSpPr>
                <a:spLocks noChangeArrowheads="1"/>
              </p:cNvSpPr>
              <p:nvPr/>
            </p:nvSpPr>
            <p:spPr bwMode="auto">
              <a:xfrm>
                <a:off x="4374" y="1111"/>
                <a:ext cx="115" cy="1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4982" name="Rectangle 390"/>
              <p:cNvSpPr>
                <a:spLocks noChangeArrowheads="1"/>
              </p:cNvSpPr>
              <p:nvPr/>
            </p:nvSpPr>
            <p:spPr bwMode="auto">
              <a:xfrm>
                <a:off x="5524" y="999"/>
                <a:ext cx="115" cy="1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4981" name="Rectangle 389"/>
              <p:cNvSpPr>
                <a:spLocks noChangeArrowheads="1"/>
              </p:cNvSpPr>
              <p:nvPr/>
            </p:nvSpPr>
            <p:spPr bwMode="auto">
              <a:xfrm>
                <a:off x="5409" y="999"/>
                <a:ext cx="115" cy="1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4980" name="Rectangle 388"/>
              <p:cNvSpPr>
                <a:spLocks noChangeArrowheads="1"/>
              </p:cNvSpPr>
              <p:nvPr/>
            </p:nvSpPr>
            <p:spPr bwMode="auto">
              <a:xfrm>
                <a:off x="5294" y="999"/>
                <a:ext cx="115" cy="1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4979" name="Rectangle 387"/>
              <p:cNvSpPr>
                <a:spLocks noChangeArrowheads="1"/>
              </p:cNvSpPr>
              <p:nvPr/>
            </p:nvSpPr>
            <p:spPr bwMode="auto">
              <a:xfrm>
                <a:off x="5179" y="999"/>
                <a:ext cx="115" cy="1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4978" name="Rectangle 386"/>
              <p:cNvSpPr>
                <a:spLocks noChangeArrowheads="1"/>
              </p:cNvSpPr>
              <p:nvPr/>
            </p:nvSpPr>
            <p:spPr bwMode="auto">
              <a:xfrm>
                <a:off x="5064" y="999"/>
                <a:ext cx="115" cy="1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4977" name="Rectangle 385"/>
              <p:cNvSpPr>
                <a:spLocks noChangeArrowheads="1"/>
              </p:cNvSpPr>
              <p:nvPr/>
            </p:nvSpPr>
            <p:spPr bwMode="auto">
              <a:xfrm>
                <a:off x="4949" y="999"/>
                <a:ext cx="115" cy="1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4976" name="Rectangle 384"/>
              <p:cNvSpPr>
                <a:spLocks noChangeArrowheads="1"/>
              </p:cNvSpPr>
              <p:nvPr/>
            </p:nvSpPr>
            <p:spPr bwMode="auto">
              <a:xfrm>
                <a:off x="4834" y="999"/>
                <a:ext cx="115" cy="1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4975" name="Rectangle 383"/>
              <p:cNvSpPr>
                <a:spLocks noChangeArrowheads="1"/>
              </p:cNvSpPr>
              <p:nvPr/>
            </p:nvSpPr>
            <p:spPr bwMode="auto">
              <a:xfrm>
                <a:off x="4719" y="999"/>
                <a:ext cx="115" cy="1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4974" name="Rectangle 382"/>
              <p:cNvSpPr>
                <a:spLocks noChangeArrowheads="1"/>
              </p:cNvSpPr>
              <p:nvPr/>
            </p:nvSpPr>
            <p:spPr bwMode="auto">
              <a:xfrm>
                <a:off x="4604" y="999"/>
                <a:ext cx="115" cy="1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4973" name="Rectangle 381"/>
              <p:cNvSpPr>
                <a:spLocks noChangeArrowheads="1"/>
              </p:cNvSpPr>
              <p:nvPr/>
            </p:nvSpPr>
            <p:spPr bwMode="auto">
              <a:xfrm>
                <a:off x="4489" y="999"/>
                <a:ext cx="115" cy="1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4972" name="Rectangle 380"/>
              <p:cNvSpPr>
                <a:spLocks noChangeArrowheads="1"/>
              </p:cNvSpPr>
              <p:nvPr/>
            </p:nvSpPr>
            <p:spPr bwMode="auto">
              <a:xfrm>
                <a:off x="4374" y="999"/>
                <a:ext cx="115" cy="1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4971" name="Rectangle 379"/>
              <p:cNvSpPr>
                <a:spLocks noChangeArrowheads="1"/>
              </p:cNvSpPr>
              <p:nvPr/>
            </p:nvSpPr>
            <p:spPr bwMode="auto">
              <a:xfrm>
                <a:off x="5524" y="886"/>
                <a:ext cx="115" cy="11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4970" name="Rectangle 378"/>
              <p:cNvSpPr>
                <a:spLocks noChangeArrowheads="1"/>
              </p:cNvSpPr>
              <p:nvPr/>
            </p:nvSpPr>
            <p:spPr bwMode="auto">
              <a:xfrm>
                <a:off x="5409" y="886"/>
                <a:ext cx="115" cy="11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4969" name="Rectangle 377"/>
              <p:cNvSpPr>
                <a:spLocks noChangeArrowheads="1"/>
              </p:cNvSpPr>
              <p:nvPr/>
            </p:nvSpPr>
            <p:spPr bwMode="auto">
              <a:xfrm>
                <a:off x="5294" y="886"/>
                <a:ext cx="115" cy="11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4968" name="Rectangle 376"/>
              <p:cNvSpPr>
                <a:spLocks noChangeArrowheads="1"/>
              </p:cNvSpPr>
              <p:nvPr/>
            </p:nvSpPr>
            <p:spPr bwMode="auto">
              <a:xfrm>
                <a:off x="5179" y="886"/>
                <a:ext cx="115" cy="11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4967" name="Rectangle 375"/>
              <p:cNvSpPr>
                <a:spLocks noChangeArrowheads="1"/>
              </p:cNvSpPr>
              <p:nvPr/>
            </p:nvSpPr>
            <p:spPr bwMode="auto">
              <a:xfrm>
                <a:off x="5064" y="886"/>
                <a:ext cx="115" cy="11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4966" name="Rectangle 374"/>
              <p:cNvSpPr>
                <a:spLocks noChangeArrowheads="1"/>
              </p:cNvSpPr>
              <p:nvPr/>
            </p:nvSpPr>
            <p:spPr bwMode="auto">
              <a:xfrm>
                <a:off x="4949" y="886"/>
                <a:ext cx="115" cy="11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4965" name="Rectangle 373"/>
              <p:cNvSpPr>
                <a:spLocks noChangeArrowheads="1"/>
              </p:cNvSpPr>
              <p:nvPr/>
            </p:nvSpPr>
            <p:spPr bwMode="auto">
              <a:xfrm>
                <a:off x="4834" y="886"/>
                <a:ext cx="115" cy="11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4964" name="Rectangle 372"/>
              <p:cNvSpPr>
                <a:spLocks noChangeArrowheads="1"/>
              </p:cNvSpPr>
              <p:nvPr/>
            </p:nvSpPr>
            <p:spPr bwMode="auto">
              <a:xfrm>
                <a:off x="4719" y="886"/>
                <a:ext cx="115" cy="11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4963" name="Rectangle 371"/>
              <p:cNvSpPr>
                <a:spLocks noChangeArrowheads="1"/>
              </p:cNvSpPr>
              <p:nvPr/>
            </p:nvSpPr>
            <p:spPr bwMode="auto">
              <a:xfrm>
                <a:off x="4604" y="886"/>
                <a:ext cx="115" cy="11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4962" name="Rectangle 370"/>
              <p:cNvSpPr>
                <a:spLocks noChangeArrowheads="1"/>
              </p:cNvSpPr>
              <p:nvPr/>
            </p:nvSpPr>
            <p:spPr bwMode="auto">
              <a:xfrm>
                <a:off x="4489" y="886"/>
                <a:ext cx="115" cy="11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4961" name="Rectangle 369"/>
              <p:cNvSpPr>
                <a:spLocks noChangeArrowheads="1"/>
              </p:cNvSpPr>
              <p:nvPr/>
            </p:nvSpPr>
            <p:spPr bwMode="auto">
              <a:xfrm>
                <a:off x="4374" y="886"/>
                <a:ext cx="115" cy="11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4960" name="Rectangle 368"/>
              <p:cNvSpPr>
                <a:spLocks noChangeArrowheads="1"/>
              </p:cNvSpPr>
              <p:nvPr/>
            </p:nvSpPr>
            <p:spPr bwMode="auto">
              <a:xfrm>
                <a:off x="5524" y="774"/>
                <a:ext cx="115" cy="112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4959" name="Rectangle 367"/>
              <p:cNvSpPr>
                <a:spLocks noChangeArrowheads="1"/>
              </p:cNvSpPr>
              <p:nvPr/>
            </p:nvSpPr>
            <p:spPr bwMode="auto">
              <a:xfrm>
                <a:off x="5409" y="774"/>
                <a:ext cx="115" cy="1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4958" name="Rectangle 366"/>
              <p:cNvSpPr>
                <a:spLocks noChangeArrowheads="1"/>
              </p:cNvSpPr>
              <p:nvPr/>
            </p:nvSpPr>
            <p:spPr bwMode="auto">
              <a:xfrm>
                <a:off x="5294" y="774"/>
                <a:ext cx="115" cy="1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4957" name="Rectangle 365"/>
              <p:cNvSpPr>
                <a:spLocks noChangeArrowheads="1"/>
              </p:cNvSpPr>
              <p:nvPr/>
            </p:nvSpPr>
            <p:spPr bwMode="auto">
              <a:xfrm>
                <a:off x="5179" y="774"/>
                <a:ext cx="115" cy="1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4956" name="Rectangle 364"/>
              <p:cNvSpPr>
                <a:spLocks noChangeArrowheads="1"/>
              </p:cNvSpPr>
              <p:nvPr/>
            </p:nvSpPr>
            <p:spPr bwMode="auto">
              <a:xfrm>
                <a:off x="5064" y="774"/>
                <a:ext cx="115" cy="1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4955" name="Rectangle 363"/>
              <p:cNvSpPr>
                <a:spLocks noChangeArrowheads="1"/>
              </p:cNvSpPr>
              <p:nvPr/>
            </p:nvSpPr>
            <p:spPr bwMode="auto">
              <a:xfrm>
                <a:off x="4949" y="774"/>
                <a:ext cx="115" cy="112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4954" name="Rectangle 362"/>
              <p:cNvSpPr>
                <a:spLocks noChangeArrowheads="1"/>
              </p:cNvSpPr>
              <p:nvPr/>
            </p:nvSpPr>
            <p:spPr bwMode="auto">
              <a:xfrm>
                <a:off x="4834" y="774"/>
                <a:ext cx="115" cy="1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4953" name="Rectangle 361"/>
              <p:cNvSpPr>
                <a:spLocks noChangeArrowheads="1"/>
              </p:cNvSpPr>
              <p:nvPr/>
            </p:nvSpPr>
            <p:spPr bwMode="auto">
              <a:xfrm>
                <a:off x="4719" y="774"/>
                <a:ext cx="115" cy="1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4952" name="Rectangle 360"/>
              <p:cNvSpPr>
                <a:spLocks noChangeArrowheads="1"/>
              </p:cNvSpPr>
              <p:nvPr/>
            </p:nvSpPr>
            <p:spPr bwMode="auto">
              <a:xfrm>
                <a:off x="4604" y="774"/>
                <a:ext cx="115" cy="1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4951" name="Rectangle 359"/>
              <p:cNvSpPr>
                <a:spLocks noChangeArrowheads="1"/>
              </p:cNvSpPr>
              <p:nvPr/>
            </p:nvSpPr>
            <p:spPr bwMode="auto">
              <a:xfrm>
                <a:off x="4489" y="774"/>
                <a:ext cx="115" cy="1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4950" name="Rectangle 358"/>
              <p:cNvSpPr>
                <a:spLocks noChangeArrowheads="1"/>
              </p:cNvSpPr>
              <p:nvPr/>
            </p:nvSpPr>
            <p:spPr bwMode="auto">
              <a:xfrm>
                <a:off x="4374" y="774"/>
                <a:ext cx="115" cy="112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4949" name="Rectangle 357"/>
              <p:cNvSpPr>
                <a:spLocks noChangeArrowheads="1"/>
              </p:cNvSpPr>
              <p:nvPr/>
            </p:nvSpPr>
            <p:spPr bwMode="auto">
              <a:xfrm>
                <a:off x="5524" y="661"/>
                <a:ext cx="115" cy="11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4948" name="Rectangle 356"/>
              <p:cNvSpPr>
                <a:spLocks noChangeArrowheads="1"/>
              </p:cNvSpPr>
              <p:nvPr/>
            </p:nvSpPr>
            <p:spPr bwMode="auto">
              <a:xfrm>
                <a:off x="5409" y="661"/>
                <a:ext cx="115" cy="11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4947" name="Rectangle 355"/>
              <p:cNvSpPr>
                <a:spLocks noChangeArrowheads="1"/>
              </p:cNvSpPr>
              <p:nvPr/>
            </p:nvSpPr>
            <p:spPr bwMode="auto">
              <a:xfrm>
                <a:off x="5294" y="661"/>
                <a:ext cx="115" cy="11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4946" name="Rectangle 354"/>
              <p:cNvSpPr>
                <a:spLocks noChangeArrowheads="1"/>
              </p:cNvSpPr>
              <p:nvPr/>
            </p:nvSpPr>
            <p:spPr bwMode="auto">
              <a:xfrm>
                <a:off x="5179" y="661"/>
                <a:ext cx="115" cy="11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4945" name="Rectangle 353"/>
              <p:cNvSpPr>
                <a:spLocks noChangeArrowheads="1"/>
              </p:cNvSpPr>
              <p:nvPr/>
            </p:nvSpPr>
            <p:spPr bwMode="auto">
              <a:xfrm>
                <a:off x="5064" y="661"/>
                <a:ext cx="115" cy="11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4944" name="Rectangle 352"/>
              <p:cNvSpPr>
                <a:spLocks noChangeArrowheads="1"/>
              </p:cNvSpPr>
              <p:nvPr/>
            </p:nvSpPr>
            <p:spPr bwMode="auto">
              <a:xfrm>
                <a:off x="4949" y="661"/>
                <a:ext cx="115" cy="11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4943" name="Rectangle 351"/>
              <p:cNvSpPr>
                <a:spLocks noChangeArrowheads="1"/>
              </p:cNvSpPr>
              <p:nvPr/>
            </p:nvSpPr>
            <p:spPr bwMode="auto">
              <a:xfrm>
                <a:off x="4834" y="661"/>
                <a:ext cx="115" cy="11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4942" name="Rectangle 350"/>
              <p:cNvSpPr>
                <a:spLocks noChangeArrowheads="1"/>
              </p:cNvSpPr>
              <p:nvPr/>
            </p:nvSpPr>
            <p:spPr bwMode="auto">
              <a:xfrm>
                <a:off x="4719" y="661"/>
                <a:ext cx="115" cy="11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4941" name="Rectangle 349"/>
              <p:cNvSpPr>
                <a:spLocks noChangeArrowheads="1"/>
              </p:cNvSpPr>
              <p:nvPr/>
            </p:nvSpPr>
            <p:spPr bwMode="auto">
              <a:xfrm>
                <a:off x="4604" y="661"/>
                <a:ext cx="115" cy="11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4940" name="Rectangle 348"/>
              <p:cNvSpPr>
                <a:spLocks noChangeArrowheads="1"/>
              </p:cNvSpPr>
              <p:nvPr/>
            </p:nvSpPr>
            <p:spPr bwMode="auto">
              <a:xfrm>
                <a:off x="4489" y="661"/>
                <a:ext cx="115" cy="11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4939" name="Rectangle 347"/>
              <p:cNvSpPr>
                <a:spLocks noChangeArrowheads="1"/>
              </p:cNvSpPr>
              <p:nvPr/>
            </p:nvSpPr>
            <p:spPr bwMode="auto">
              <a:xfrm>
                <a:off x="4374" y="661"/>
                <a:ext cx="115" cy="11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4938" name="Rectangle 346"/>
              <p:cNvSpPr>
                <a:spLocks noChangeArrowheads="1"/>
              </p:cNvSpPr>
              <p:nvPr/>
            </p:nvSpPr>
            <p:spPr bwMode="auto">
              <a:xfrm>
                <a:off x="5524" y="549"/>
                <a:ext cx="115" cy="1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4937" name="Rectangle 345"/>
              <p:cNvSpPr>
                <a:spLocks noChangeArrowheads="1"/>
              </p:cNvSpPr>
              <p:nvPr/>
            </p:nvSpPr>
            <p:spPr bwMode="auto">
              <a:xfrm>
                <a:off x="5409" y="549"/>
                <a:ext cx="115" cy="1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4936" name="Rectangle 344"/>
              <p:cNvSpPr>
                <a:spLocks noChangeArrowheads="1"/>
              </p:cNvSpPr>
              <p:nvPr/>
            </p:nvSpPr>
            <p:spPr bwMode="auto">
              <a:xfrm>
                <a:off x="5294" y="549"/>
                <a:ext cx="115" cy="1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4935" name="Rectangle 343"/>
              <p:cNvSpPr>
                <a:spLocks noChangeArrowheads="1"/>
              </p:cNvSpPr>
              <p:nvPr/>
            </p:nvSpPr>
            <p:spPr bwMode="auto">
              <a:xfrm>
                <a:off x="5179" y="549"/>
                <a:ext cx="115" cy="1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4934" name="Rectangle 342"/>
              <p:cNvSpPr>
                <a:spLocks noChangeArrowheads="1"/>
              </p:cNvSpPr>
              <p:nvPr/>
            </p:nvSpPr>
            <p:spPr bwMode="auto">
              <a:xfrm>
                <a:off x="5064" y="549"/>
                <a:ext cx="115" cy="1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4933" name="Rectangle 341"/>
              <p:cNvSpPr>
                <a:spLocks noChangeArrowheads="1"/>
              </p:cNvSpPr>
              <p:nvPr/>
            </p:nvSpPr>
            <p:spPr bwMode="auto">
              <a:xfrm>
                <a:off x="4949" y="549"/>
                <a:ext cx="115" cy="1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4932" name="Rectangle 340"/>
              <p:cNvSpPr>
                <a:spLocks noChangeArrowheads="1"/>
              </p:cNvSpPr>
              <p:nvPr/>
            </p:nvSpPr>
            <p:spPr bwMode="auto">
              <a:xfrm>
                <a:off x="4834" y="549"/>
                <a:ext cx="115" cy="1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4931" name="Rectangle 339"/>
              <p:cNvSpPr>
                <a:spLocks noChangeArrowheads="1"/>
              </p:cNvSpPr>
              <p:nvPr/>
            </p:nvSpPr>
            <p:spPr bwMode="auto">
              <a:xfrm>
                <a:off x="4719" y="549"/>
                <a:ext cx="115" cy="1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4930" name="Rectangle 338"/>
              <p:cNvSpPr>
                <a:spLocks noChangeArrowheads="1"/>
              </p:cNvSpPr>
              <p:nvPr/>
            </p:nvSpPr>
            <p:spPr bwMode="auto">
              <a:xfrm>
                <a:off x="4604" y="549"/>
                <a:ext cx="115" cy="1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4929" name="Rectangle 337"/>
              <p:cNvSpPr>
                <a:spLocks noChangeArrowheads="1"/>
              </p:cNvSpPr>
              <p:nvPr/>
            </p:nvSpPr>
            <p:spPr bwMode="auto">
              <a:xfrm>
                <a:off x="4489" y="549"/>
                <a:ext cx="115" cy="1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4928" name="Rectangle 336"/>
              <p:cNvSpPr>
                <a:spLocks noChangeArrowheads="1"/>
              </p:cNvSpPr>
              <p:nvPr/>
            </p:nvSpPr>
            <p:spPr bwMode="auto">
              <a:xfrm>
                <a:off x="4374" y="549"/>
                <a:ext cx="115" cy="1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4927" name="Rectangle 335"/>
              <p:cNvSpPr>
                <a:spLocks noChangeArrowheads="1"/>
              </p:cNvSpPr>
              <p:nvPr/>
            </p:nvSpPr>
            <p:spPr bwMode="auto">
              <a:xfrm>
                <a:off x="5524" y="437"/>
                <a:ext cx="115" cy="1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4926" name="Rectangle 334"/>
              <p:cNvSpPr>
                <a:spLocks noChangeArrowheads="1"/>
              </p:cNvSpPr>
              <p:nvPr/>
            </p:nvSpPr>
            <p:spPr bwMode="auto">
              <a:xfrm>
                <a:off x="5409" y="437"/>
                <a:ext cx="115" cy="112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4925" name="Rectangle 333"/>
              <p:cNvSpPr>
                <a:spLocks noChangeArrowheads="1"/>
              </p:cNvSpPr>
              <p:nvPr/>
            </p:nvSpPr>
            <p:spPr bwMode="auto">
              <a:xfrm>
                <a:off x="5294" y="437"/>
                <a:ext cx="115" cy="1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4924" name="Rectangle 332"/>
              <p:cNvSpPr>
                <a:spLocks noChangeArrowheads="1"/>
              </p:cNvSpPr>
              <p:nvPr/>
            </p:nvSpPr>
            <p:spPr bwMode="auto">
              <a:xfrm>
                <a:off x="5179" y="437"/>
                <a:ext cx="115" cy="1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4923" name="Rectangle 331"/>
              <p:cNvSpPr>
                <a:spLocks noChangeArrowheads="1"/>
              </p:cNvSpPr>
              <p:nvPr/>
            </p:nvSpPr>
            <p:spPr bwMode="auto">
              <a:xfrm>
                <a:off x="5064" y="437"/>
                <a:ext cx="115" cy="1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4922" name="Rectangle 330"/>
              <p:cNvSpPr>
                <a:spLocks noChangeArrowheads="1"/>
              </p:cNvSpPr>
              <p:nvPr/>
            </p:nvSpPr>
            <p:spPr bwMode="auto">
              <a:xfrm>
                <a:off x="4949" y="437"/>
                <a:ext cx="115" cy="1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4921" name="Rectangle 329"/>
              <p:cNvSpPr>
                <a:spLocks noChangeArrowheads="1"/>
              </p:cNvSpPr>
              <p:nvPr/>
            </p:nvSpPr>
            <p:spPr bwMode="auto">
              <a:xfrm>
                <a:off x="4834" y="437"/>
                <a:ext cx="115" cy="1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4920" name="Rectangle 328"/>
              <p:cNvSpPr>
                <a:spLocks noChangeArrowheads="1"/>
              </p:cNvSpPr>
              <p:nvPr/>
            </p:nvSpPr>
            <p:spPr bwMode="auto">
              <a:xfrm>
                <a:off x="4719" y="437"/>
                <a:ext cx="115" cy="1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4919" name="Rectangle 327"/>
              <p:cNvSpPr>
                <a:spLocks noChangeArrowheads="1"/>
              </p:cNvSpPr>
              <p:nvPr/>
            </p:nvSpPr>
            <p:spPr bwMode="auto">
              <a:xfrm>
                <a:off x="4604" y="437"/>
                <a:ext cx="115" cy="1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4918" name="Rectangle 326"/>
              <p:cNvSpPr>
                <a:spLocks noChangeArrowheads="1"/>
              </p:cNvSpPr>
              <p:nvPr/>
            </p:nvSpPr>
            <p:spPr bwMode="auto">
              <a:xfrm>
                <a:off x="4489" y="437"/>
                <a:ext cx="115" cy="112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4917" name="Rectangle 325"/>
              <p:cNvSpPr>
                <a:spLocks noChangeArrowheads="1"/>
              </p:cNvSpPr>
              <p:nvPr/>
            </p:nvSpPr>
            <p:spPr bwMode="auto">
              <a:xfrm>
                <a:off x="4374" y="437"/>
                <a:ext cx="115" cy="1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4916" name="Rectangle 324"/>
              <p:cNvSpPr>
                <a:spLocks noChangeArrowheads="1"/>
              </p:cNvSpPr>
              <p:nvPr/>
            </p:nvSpPr>
            <p:spPr bwMode="auto">
              <a:xfrm>
                <a:off x="5524" y="324"/>
                <a:ext cx="115" cy="11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4915" name="Rectangle 323"/>
              <p:cNvSpPr>
                <a:spLocks noChangeArrowheads="1"/>
              </p:cNvSpPr>
              <p:nvPr/>
            </p:nvSpPr>
            <p:spPr bwMode="auto">
              <a:xfrm>
                <a:off x="5409" y="324"/>
                <a:ext cx="115" cy="11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4914" name="Rectangle 322"/>
              <p:cNvSpPr>
                <a:spLocks noChangeArrowheads="1"/>
              </p:cNvSpPr>
              <p:nvPr/>
            </p:nvSpPr>
            <p:spPr bwMode="auto">
              <a:xfrm>
                <a:off x="5294" y="324"/>
                <a:ext cx="115" cy="113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4913" name="Rectangle 321"/>
              <p:cNvSpPr>
                <a:spLocks noChangeArrowheads="1"/>
              </p:cNvSpPr>
              <p:nvPr/>
            </p:nvSpPr>
            <p:spPr bwMode="auto">
              <a:xfrm>
                <a:off x="5179" y="324"/>
                <a:ext cx="115" cy="11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4912" name="Rectangle 320"/>
              <p:cNvSpPr>
                <a:spLocks noChangeArrowheads="1"/>
              </p:cNvSpPr>
              <p:nvPr/>
            </p:nvSpPr>
            <p:spPr bwMode="auto">
              <a:xfrm>
                <a:off x="5064" y="324"/>
                <a:ext cx="115" cy="11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4911" name="Rectangle 319"/>
              <p:cNvSpPr>
                <a:spLocks noChangeArrowheads="1"/>
              </p:cNvSpPr>
              <p:nvPr/>
            </p:nvSpPr>
            <p:spPr bwMode="auto">
              <a:xfrm>
                <a:off x="4949" y="324"/>
                <a:ext cx="115" cy="11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4910" name="Rectangle 318"/>
              <p:cNvSpPr>
                <a:spLocks noChangeArrowheads="1"/>
              </p:cNvSpPr>
              <p:nvPr/>
            </p:nvSpPr>
            <p:spPr bwMode="auto">
              <a:xfrm>
                <a:off x="4834" y="324"/>
                <a:ext cx="115" cy="11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4909" name="Rectangle 317"/>
              <p:cNvSpPr>
                <a:spLocks noChangeArrowheads="1"/>
              </p:cNvSpPr>
              <p:nvPr/>
            </p:nvSpPr>
            <p:spPr bwMode="auto">
              <a:xfrm>
                <a:off x="4719" y="324"/>
                <a:ext cx="115" cy="11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4908" name="Rectangle 316"/>
              <p:cNvSpPr>
                <a:spLocks noChangeArrowheads="1"/>
              </p:cNvSpPr>
              <p:nvPr/>
            </p:nvSpPr>
            <p:spPr bwMode="auto">
              <a:xfrm>
                <a:off x="4604" y="324"/>
                <a:ext cx="115" cy="113"/>
              </a:xfrm>
              <a:prstGeom prst="rect">
                <a:avLst/>
              </a:prstGeom>
              <a:solidFill>
                <a:srgbClr val="00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4907" name="Rectangle 315"/>
              <p:cNvSpPr>
                <a:spLocks noChangeArrowheads="1"/>
              </p:cNvSpPr>
              <p:nvPr/>
            </p:nvSpPr>
            <p:spPr bwMode="auto">
              <a:xfrm>
                <a:off x="4489" y="324"/>
                <a:ext cx="115" cy="11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4906" name="Rectangle 314"/>
              <p:cNvSpPr>
                <a:spLocks noChangeArrowheads="1"/>
              </p:cNvSpPr>
              <p:nvPr/>
            </p:nvSpPr>
            <p:spPr bwMode="auto">
              <a:xfrm>
                <a:off x="4374" y="324"/>
                <a:ext cx="115" cy="11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4905" name="Rectangle 313"/>
              <p:cNvSpPr>
                <a:spLocks noChangeArrowheads="1"/>
              </p:cNvSpPr>
              <p:nvPr/>
            </p:nvSpPr>
            <p:spPr bwMode="auto">
              <a:xfrm>
                <a:off x="5524" y="212"/>
                <a:ext cx="115" cy="1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4904" name="Rectangle 312"/>
              <p:cNvSpPr>
                <a:spLocks noChangeArrowheads="1"/>
              </p:cNvSpPr>
              <p:nvPr/>
            </p:nvSpPr>
            <p:spPr bwMode="auto">
              <a:xfrm>
                <a:off x="5409" y="212"/>
                <a:ext cx="115" cy="1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4903" name="Rectangle 311"/>
              <p:cNvSpPr>
                <a:spLocks noChangeArrowheads="1"/>
              </p:cNvSpPr>
              <p:nvPr/>
            </p:nvSpPr>
            <p:spPr bwMode="auto">
              <a:xfrm>
                <a:off x="5294" y="212"/>
                <a:ext cx="115" cy="1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4902" name="Rectangle 310"/>
              <p:cNvSpPr>
                <a:spLocks noChangeArrowheads="1"/>
              </p:cNvSpPr>
              <p:nvPr/>
            </p:nvSpPr>
            <p:spPr bwMode="auto">
              <a:xfrm>
                <a:off x="5179" y="212"/>
                <a:ext cx="115" cy="1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4901" name="Rectangle 309"/>
              <p:cNvSpPr>
                <a:spLocks noChangeArrowheads="1"/>
              </p:cNvSpPr>
              <p:nvPr/>
            </p:nvSpPr>
            <p:spPr bwMode="auto">
              <a:xfrm>
                <a:off x="5064" y="212"/>
                <a:ext cx="115" cy="1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4900" name="Rectangle 308"/>
              <p:cNvSpPr>
                <a:spLocks noChangeArrowheads="1"/>
              </p:cNvSpPr>
              <p:nvPr/>
            </p:nvSpPr>
            <p:spPr bwMode="auto">
              <a:xfrm>
                <a:off x="4949" y="212"/>
                <a:ext cx="115" cy="112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4899" name="Rectangle 307"/>
              <p:cNvSpPr>
                <a:spLocks noChangeArrowheads="1"/>
              </p:cNvSpPr>
              <p:nvPr/>
            </p:nvSpPr>
            <p:spPr bwMode="auto">
              <a:xfrm>
                <a:off x="4834" y="212"/>
                <a:ext cx="115" cy="1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4898" name="Rectangle 306"/>
              <p:cNvSpPr>
                <a:spLocks noChangeArrowheads="1"/>
              </p:cNvSpPr>
              <p:nvPr/>
            </p:nvSpPr>
            <p:spPr bwMode="auto">
              <a:xfrm>
                <a:off x="4719" y="212"/>
                <a:ext cx="115" cy="1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4897" name="Rectangle 305"/>
              <p:cNvSpPr>
                <a:spLocks noChangeArrowheads="1"/>
              </p:cNvSpPr>
              <p:nvPr/>
            </p:nvSpPr>
            <p:spPr bwMode="auto">
              <a:xfrm>
                <a:off x="4604" y="212"/>
                <a:ext cx="115" cy="1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4896" name="Rectangle 304"/>
              <p:cNvSpPr>
                <a:spLocks noChangeArrowheads="1"/>
              </p:cNvSpPr>
              <p:nvPr/>
            </p:nvSpPr>
            <p:spPr bwMode="auto">
              <a:xfrm>
                <a:off x="4489" y="212"/>
                <a:ext cx="115" cy="1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4895" name="Rectangle 303"/>
              <p:cNvSpPr>
                <a:spLocks noChangeArrowheads="1"/>
              </p:cNvSpPr>
              <p:nvPr/>
            </p:nvSpPr>
            <p:spPr bwMode="auto">
              <a:xfrm>
                <a:off x="4374" y="212"/>
                <a:ext cx="115" cy="1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5016" name="Line 424"/>
              <p:cNvSpPr>
                <a:spLocks noChangeShapeType="1"/>
              </p:cNvSpPr>
              <p:nvPr/>
            </p:nvSpPr>
            <p:spPr bwMode="auto">
              <a:xfrm>
                <a:off x="4374" y="212"/>
                <a:ext cx="1265" cy="0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35017" name="Line 425"/>
              <p:cNvSpPr>
                <a:spLocks noChangeShapeType="1"/>
              </p:cNvSpPr>
              <p:nvPr/>
            </p:nvSpPr>
            <p:spPr bwMode="auto">
              <a:xfrm>
                <a:off x="4374" y="324"/>
                <a:ext cx="1265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35018" name="Line 426"/>
              <p:cNvSpPr>
                <a:spLocks noChangeShapeType="1"/>
              </p:cNvSpPr>
              <p:nvPr/>
            </p:nvSpPr>
            <p:spPr bwMode="auto">
              <a:xfrm>
                <a:off x="4374" y="437"/>
                <a:ext cx="1265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35019" name="Line 427"/>
              <p:cNvSpPr>
                <a:spLocks noChangeShapeType="1"/>
              </p:cNvSpPr>
              <p:nvPr/>
            </p:nvSpPr>
            <p:spPr bwMode="auto">
              <a:xfrm>
                <a:off x="4374" y="549"/>
                <a:ext cx="1265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35020" name="Line 428"/>
              <p:cNvSpPr>
                <a:spLocks noChangeShapeType="1"/>
              </p:cNvSpPr>
              <p:nvPr/>
            </p:nvSpPr>
            <p:spPr bwMode="auto">
              <a:xfrm>
                <a:off x="4374" y="661"/>
                <a:ext cx="1265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35021" name="Line 429"/>
              <p:cNvSpPr>
                <a:spLocks noChangeShapeType="1"/>
              </p:cNvSpPr>
              <p:nvPr/>
            </p:nvSpPr>
            <p:spPr bwMode="auto">
              <a:xfrm>
                <a:off x="4374" y="774"/>
                <a:ext cx="1265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35022" name="Line 430"/>
              <p:cNvSpPr>
                <a:spLocks noChangeShapeType="1"/>
              </p:cNvSpPr>
              <p:nvPr/>
            </p:nvSpPr>
            <p:spPr bwMode="auto">
              <a:xfrm>
                <a:off x="4374" y="886"/>
                <a:ext cx="1265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35023" name="Line 431"/>
              <p:cNvSpPr>
                <a:spLocks noChangeShapeType="1"/>
              </p:cNvSpPr>
              <p:nvPr/>
            </p:nvSpPr>
            <p:spPr bwMode="auto">
              <a:xfrm>
                <a:off x="4374" y="999"/>
                <a:ext cx="1265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35024" name="Line 432"/>
              <p:cNvSpPr>
                <a:spLocks noChangeShapeType="1"/>
              </p:cNvSpPr>
              <p:nvPr/>
            </p:nvSpPr>
            <p:spPr bwMode="auto">
              <a:xfrm>
                <a:off x="4374" y="1111"/>
                <a:ext cx="1265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35025" name="Line 433"/>
              <p:cNvSpPr>
                <a:spLocks noChangeShapeType="1"/>
              </p:cNvSpPr>
              <p:nvPr/>
            </p:nvSpPr>
            <p:spPr bwMode="auto">
              <a:xfrm>
                <a:off x="4374" y="1223"/>
                <a:ext cx="1265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35026" name="Line 434"/>
              <p:cNvSpPr>
                <a:spLocks noChangeShapeType="1"/>
              </p:cNvSpPr>
              <p:nvPr/>
            </p:nvSpPr>
            <p:spPr bwMode="auto">
              <a:xfrm>
                <a:off x="4374" y="1336"/>
                <a:ext cx="1265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35027" name="Line 435"/>
              <p:cNvSpPr>
                <a:spLocks noChangeShapeType="1"/>
              </p:cNvSpPr>
              <p:nvPr/>
            </p:nvSpPr>
            <p:spPr bwMode="auto">
              <a:xfrm>
                <a:off x="4374" y="1448"/>
                <a:ext cx="1265" cy="0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35028" name="Line 436"/>
              <p:cNvSpPr>
                <a:spLocks noChangeShapeType="1"/>
              </p:cNvSpPr>
              <p:nvPr/>
            </p:nvSpPr>
            <p:spPr bwMode="auto">
              <a:xfrm>
                <a:off x="4374" y="212"/>
                <a:ext cx="0" cy="1236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35029" name="Line 437"/>
              <p:cNvSpPr>
                <a:spLocks noChangeShapeType="1"/>
              </p:cNvSpPr>
              <p:nvPr/>
            </p:nvSpPr>
            <p:spPr bwMode="auto">
              <a:xfrm>
                <a:off x="4489" y="212"/>
                <a:ext cx="0" cy="1236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35030" name="Line 438"/>
              <p:cNvSpPr>
                <a:spLocks noChangeShapeType="1"/>
              </p:cNvSpPr>
              <p:nvPr/>
            </p:nvSpPr>
            <p:spPr bwMode="auto">
              <a:xfrm>
                <a:off x="4604" y="212"/>
                <a:ext cx="0" cy="1236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35031" name="Line 439"/>
              <p:cNvSpPr>
                <a:spLocks noChangeShapeType="1"/>
              </p:cNvSpPr>
              <p:nvPr/>
            </p:nvSpPr>
            <p:spPr bwMode="auto">
              <a:xfrm>
                <a:off x="4719" y="212"/>
                <a:ext cx="0" cy="1236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35032" name="Line 440"/>
              <p:cNvSpPr>
                <a:spLocks noChangeShapeType="1"/>
              </p:cNvSpPr>
              <p:nvPr/>
            </p:nvSpPr>
            <p:spPr bwMode="auto">
              <a:xfrm>
                <a:off x="4834" y="212"/>
                <a:ext cx="0" cy="1236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35033" name="Line 441"/>
              <p:cNvSpPr>
                <a:spLocks noChangeShapeType="1"/>
              </p:cNvSpPr>
              <p:nvPr/>
            </p:nvSpPr>
            <p:spPr bwMode="auto">
              <a:xfrm>
                <a:off x="4949" y="212"/>
                <a:ext cx="0" cy="1236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35034" name="Line 442"/>
              <p:cNvSpPr>
                <a:spLocks noChangeShapeType="1"/>
              </p:cNvSpPr>
              <p:nvPr/>
            </p:nvSpPr>
            <p:spPr bwMode="auto">
              <a:xfrm>
                <a:off x="5064" y="212"/>
                <a:ext cx="0" cy="1236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35035" name="Line 443"/>
              <p:cNvSpPr>
                <a:spLocks noChangeShapeType="1"/>
              </p:cNvSpPr>
              <p:nvPr/>
            </p:nvSpPr>
            <p:spPr bwMode="auto">
              <a:xfrm>
                <a:off x="5179" y="212"/>
                <a:ext cx="0" cy="1236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35036" name="Line 444"/>
              <p:cNvSpPr>
                <a:spLocks noChangeShapeType="1"/>
              </p:cNvSpPr>
              <p:nvPr/>
            </p:nvSpPr>
            <p:spPr bwMode="auto">
              <a:xfrm>
                <a:off x="5294" y="212"/>
                <a:ext cx="0" cy="1236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35037" name="Line 445"/>
              <p:cNvSpPr>
                <a:spLocks noChangeShapeType="1"/>
              </p:cNvSpPr>
              <p:nvPr/>
            </p:nvSpPr>
            <p:spPr bwMode="auto">
              <a:xfrm>
                <a:off x="5409" y="212"/>
                <a:ext cx="0" cy="1236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35038" name="Line 446"/>
              <p:cNvSpPr>
                <a:spLocks noChangeShapeType="1"/>
              </p:cNvSpPr>
              <p:nvPr/>
            </p:nvSpPr>
            <p:spPr bwMode="auto">
              <a:xfrm>
                <a:off x="5524" y="212"/>
                <a:ext cx="0" cy="1236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35039" name="Line 447"/>
              <p:cNvSpPr>
                <a:spLocks noChangeShapeType="1"/>
              </p:cNvSpPr>
              <p:nvPr/>
            </p:nvSpPr>
            <p:spPr bwMode="auto">
              <a:xfrm>
                <a:off x="5639" y="212"/>
                <a:ext cx="0" cy="1236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1162255" name="Line 1039"/>
            <p:cNvSpPr>
              <a:spLocks noChangeShapeType="1"/>
            </p:cNvSpPr>
            <p:nvPr/>
          </p:nvSpPr>
          <p:spPr bwMode="auto">
            <a:xfrm>
              <a:off x="4658" y="384"/>
              <a:ext cx="343" cy="455"/>
            </a:xfrm>
            <a:prstGeom prst="line">
              <a:avLst/>
            </a:prstGeom>
            <a:noFill/>
            <a:ln w="25400">
              <a:solidFill>
                <a:srgbClr val="FFFF00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162262" name="Group 1046"/>
          <p:cNvGrpSpPr>
            <a:grpSpLocks/>
          </p:cNvGrpSpPr>
          <p:nvPr/>
        </p:nvGrpSpPr>
        <p:grpSpPr bwMode="auto">
          <a:xfrm>
            <a:off x="7296150" y="5008563"/>
            <a:ext cx="1643063" cy="1606550"/>
            <a:chOff x="4596" y="3155"/>
            <a:chExt cx="1035" cy="1012"/>
          </a:xfrm>
        </p:grpSpPr>
        <p:grpSp>
          <p:nvGrpSpPr>
            <p:cNvPr id="1162261" name="Group 1045"/>
            <p:cNvGrpSpPr>
              <a:grpSpLocks/>
            </p:cNvGrpSpPr>
            <p:nvPr/>
          </p:nvGrpSpPr>
          <p:grpSpPr bwMode="auto">
            <a:xfrm>
              <a:off x="4596" y="3155"/>
              <a:ext cx="1035" cy="1012"/>
              <a:chOff x="4596" y="3155"/>
              <a:chExt cx="1035" cy="1012"/>
            </a:xfrm>
          </p:grpSpPr>
          <p:sp>
            <p:nvSpPr>
              <p:cNvPr id="1135215" name="Rectangle 623"/>
              <p:cNvSpPr>
                <a:spLocks noChangeArrowheads="1"/>
              </p:cNvSpPr>
              <p:nvPr/>
            </p:nvSpPr>
            <p:spPr bwMode="auto">
              <a:xfrm>
                <a:off x="5516" y="4054"/>
                <a:ext cx="115" cy="113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5216" name="Rectangle 624"/>
              <p:cNvSpPr>
                <a:spLocks noChangeArrowheads="1"/>
              </p:cNvSpPr>
              <p:nvPr/>
            </p:nvSpPr>
            <p:spPr bwMode="auto">
              <a:xfrm>
                <a:off x="5401" y="4054"/>
                <a:ext cx="115" cy="113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5217" name="Rectangle 625"/>
              <p:cNvSpPr>
                <a:spLocks noChangeArrowheads="1"/>
              </p:cNvSpPr>
              <p:nvPr/>
            </p:nvSpPr>
            <p:spPr bwMode="auto">
              <a:xfrm>
                <a:off x="5286" y="4054"/>
                <a:ext cx="115" cy="113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5218" name="Rectangle 626"/>
              <p:cNvSpPr>
                <a:spLocks noChangeArrowheads="1"/>
              </p:cNvSpPr>
              <p:nvPr/>
            </p:nvSpPr>
            <p:spPr bwMode="auto">
              <a:xfrm>
                <a:off x="5171" y="4054"/>
                <a:ext cx="115" cy="113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5219" name="Rectangle 627"/>
              <p:cNvSpPr>
                <a:spLocks noChangeArrowheads="1"/>
              </p:cNvSpPr>
              <p:nvPr/>
            </p:nvSpPr>
            <p:spPr bwMode="auto">
              <a:xfrm>
                <a:off x="5056" y="4054"/>
                <a:ext cx="115" cy="113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5220" name="Rectangle 628"/>
              <p:cNvSpPr>
                <a:spLocks noChangeArrowheads="1"/>
              </p:cNvSpPr>
              <p:nvPr/>
            </p:nvSpPr>
            <p:spPr bwMode="auto">
              <a:xfrm>
                <a:off x="4941" y="4054"/>
                <a:ext cx="115" cy="113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5221" name="Rectangle 629"/>
              <p:cNvSpPr>
                <a:spLocks noChangeArrowheads="1"/>
              </p:cNvSpPr>
              <p:nvPr/>
            </p:nvSpPr>
            <p:spPr bwMode="auto">
              <a:xfrm>
                <a:off x="4826" y="4054"/>
                <a:ext cx="115" cy="113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5222" name="Rectangle 630"/>
              <p:cNvSpPr>
                <a:spLocks noChangeArrowheads="1"/>
              </p:cNvSpPr>
              <p:nvPr/>
            </p:nvSpPr>
            <p:spPr bwMode="auto">
              <a:xfrm>
                <a:off x="4711" y="4054"/>
                <a:ext cx="115" cy="113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5223" name="Rectangle 631"/>
              <p:cNvSpPr>
                <a:spLocks noChangeArrowheads="1"/>
              </p:cNvSpPr>
              <p:nvPr/>
            </p:nvSpPr>
            <p:spPr bwMode="auto">
              <a:xfrm>
                <a:off x="4596" y="4054"/>
                <a:ext cx="115" cy="113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5226" name="Rectangle 634"/>
              <p:cNvSpPr>
                <a:spLocks noChangeArrowheads="1"/>
              </p:cNvSpPr>
              <p:nvPr/>
            </p:nvSpPr>
            <p:spPr bwMode="auto">
              <a:xfrm>
                <a:off x="5516" y="3942"/>
                <a:ext cx="115" cy="112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5227" name="Rectangle 635"/>
              <p:cNvSpPr>
                <a:spLocks noChangeArrowheads="1"/>
              </p:cNvSpPr>
              <p:nvPr/>
            </p:nvSpPr>
            <p:spPr bwMode="auto">
              <a:xfrm>
                <a:off x="5401" y="3942"/>
                <a:ext cx="115" cy="1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5228" name="Rectangle 636"/>
              <p:cNvSpPr>
                <a:spLocks noChangeArrowheads="1"/>
              </p:cNvSpPr>
              <p:nvPr/>
            </p:nvSpPr>
            <p:spPr bwMode="auto">
              <a:xfrm>
                <a:off x="5286" y="3942"/>
                <a:ext cx="115" cy="1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5229" name="Rectangle 637"/>
              <p:cNvSpPr>
                <a:spLocks noChangeArrowheads="1"/>
              </p:cNvSpPr>
              <p:nvPr/>
            </p:nvSpPr>
            <p:spPr bwMode="auto">
              <a:xfrm>
                <a:off x="5171" y="3942"/>
                <a:ext cx="115" cy="1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5230" name="Rectangle 638"/>
              <p:cNvSpPr>
                <a:spLocks noChangeArrowheads="1"/>
              </p:cNvSpPr>
              <p:nvPr/>
            </p:nvSpPr>
            <p:spPr bwMode="auto">
              <a:xfrm>
                <a:off x="5056" y="3942"/>
                <a:ext cx="115" cy="1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5231" name="Rectangle 639"/>
              <p:cNvSpPr>
                <a:spLocks noChangeArrowheads="1"/>
              </p:cNvSpPr>
              <p:nvPr/>
            </p:nvSpPr>
            <p:spPr bwMode="auto">
              <a:xfrm>
                <a:off x="4941" y="3942"/>
                <a:ext cx="115" cy="1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5232" name="Rectangle 640"/>
              <p:cNvSpPr>
                <a:spLocks noChangeArrowheads="1"/>
              </p:cNvSpPr>
              <p:nvPr/>
            </p:nvSpPr>
            <p:spPr bwMode="auto">
              <a:xfrm>
                <a:off x="4826" y="3942"/>
                <a:ext cx="115" cy="1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5233" name="Rectangle 641"/>
              <p:cNvSpPr>
                <a:spLocks noChangeArrowheads="1"/>
              </p:cNvSpPr>
              <p:nvPr/>
            </p:nvSpPr>
            <p:spPr bwMode="auto">
              <a:xfrm>
                <a:off x="4711" y="3942"/>
                <a:ext cx="115" cy="1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5234" name="Rectangle 642"/>
              <p:cNvSpPr>
                <a:spLocks noChangeArrowheads="1"/>
              </p:cNvSpPr>
              <p:nvPr/>
            </p:nvSpPr>
            <p:spPr bwMode="auto">
              <a:xfrm>
                <a:off x="4596" y="3942"/>
                <a:ext cx="115" cy="112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5237" name="Rectangle 645"/>
              <p:cNvSpPr>
                <a:spLocks noChangeArrowheads="1"/>
              </p:cNvSpPr>
              <p:nvPr/>
            </p:nvSpPr>
            <p:spPr bwMode="auto">
              <a:xfrm>
                <a:off x="5516" y="3830"/>
                <a:ext cx="115" cy="112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5238" name="Rectangle 646"/>
              <p:cNvSpPr>
                <a:spLocks noChangeArrowheads="1"/>
              </p:cNvSpPr>
              <p:nvPr/>
            </p:nvSpPr>
            <p:spPr bwMode="auto">
              <a:xfrm>
                <a:off x="5401" y="3830"/>
                <a:ext cx="115" cy="1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5239" name="Rectangle 647"/>
              <p:cNvSpPr>
                <a:spLocks noChangeArrowheads="1"/>
              </p:cNvSpPr>
              <p:nvPr/>
            </p:nvSpPr>
            <p:spPr bwMode="auto">
              <a:xfrm>
                <a:off x="5286" y="3830"/>
                <a:ext cx="115" cy="1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5240" name="Rectangle 648"/>
              <p:cNvSpPr>
                <a:spLocks noChangeArrowheads="1"/>
              </p:cNvSpPr>
              <p:nvPr/>
            </p:nvSpPr>
            <p:spPr bwMode="auto">
              <a:xfrm>
                <a:off x="5171" y="3830"/>
                <a:ext cx="115" cy="1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5241" name="Rectangle 649"/>
              <p:cNvSpPr>
                <a:spLocks noChangeArrowheads="1"/>
              </p:cNvSpPr>
              <p:nvPr/>
            </p:nvSpPr>
            <p:spPr bwMode="auto">
              <a:xfrm>
                <a:off x="5056" y="3830"/>
                <a:ext cx="115" cy="1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5242" name="Rectangle 650"/>
              <p:cNvSpPr>
                <a:spLocks noChangeArrowheads="1"/>
              </p:cNvSpPr>
              <p:nvPr/>
            </p:nvSpPr>
            <p:spPr bwMode="auto">
              <a:xfrm>
                <a:off x="4941" y="3830"/>
                <a:ext cx="115" cy="1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5243" name="Rectangle 651"/>
              <p:cNvSpPr>
                <a:spLocks noChangeArrowheads="1"/>
              </p:cNvSpPr>
              <p:nvPr/>
            </p:nvSpPr>
            <p:spPr bwMode="auto">
              <a:xfrm>
                <a:off x="4826" y="3830"/>
                <a:ext cx="115" cy="1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5244" name="Rectangle 652"/>
              <p:cNvSpPr>
                <a:spLocks noChangeArrowheads="1"/>
              </p:cNvSpPr>
              <p:nvPr/>
            </p:nvSpPr>
            <p:spPr bwMode="auto">
              <a:xfrm>
                <a:off x="4711" y="3830"/>
                <a:ext cx="115" cy="1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5245" name="Rectangle 653"/>
              <p:cNvSpPr>
                <a:spLocks noChangeArrowheads="1"/>
              </p:cNvSpPr>
              <p:nvPr/>
            </p:nvSpPr>
            <p:spPr bwMode="auto">
              <a:xfrm>
                <a:off x="4596" y="3830"/>
                <a:ext cx="115" cy="112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5248" name="Rectangle 656"/>
              <p:cNvSpPr>
                <a:spLocks noChangeArrowheads="1"/>
              </p:cNvSpPr>
              <p:nvPr/>
            </p:nvSpPr>
            <p:spPr bwMode="auto">
              <a:xfrm>
                <a:off x="5516" y="3717"/>
                <a:ext cx="115" cy="113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5249" name="Rectangle 657"/>
              <p:cNvSpPr>
                <a:spLocks noChangeArrowheads="1"/>
              </p:cNvSpPr>
              <p:nvPr/>
            </p:nvSpPr>
            <p:spPr bwMode="auto">
              <a:xfrm>
                <a:off x="5401" y="3717"/>
                <a:ext cx="115" cy="11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5250" name="Rectangle 658"/>
              <p:cNvSpPr>
                <a:spLocks noChangeArrowheads="1"/>
              </p:cNvSpPr>
              <p:nvPr/>
            </p:nvSpPr>
            <p:spPr bwMode="auto">
              <a:xfrm>
                <a:off x="5286" y="3717"/>
                <a:ext cx="115" cy="11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5251" name="Rectangle 659"/>
              <p:cNvSpPr>
                <a:spLocks noChangeArrowheads="1"/>
              </p:cNvSpPr>
              <p:nvPr/>
            </p:nvSpPr>
            <p:spPr bwMode="auto">
              <a:xfrm>
                <a:off x="5171" y="3717"/>
                <a:ext cx="115" cy="11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5252" name="Rectangle 660"/>
              <p:cNvSpPr>
                <a:spLocks noChangeArrowheads="1"/>
              </p:cNvSpPr>
              <p:nvPr/>
            </p:nvSpPr>
            <p:spPr bwMode="auto">
              <a:xfrm>
                <a:off x="5056" y="3717"/>
                <a:ext cx="115" cy="11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5253" name="Rectangle 661"/>
              <p:cNvSpPr>
                <a:spLocks noChangeArrowheads="1"/>
              </p:cNvSpPr>
              <p:nvPr/>
            </p:nvSpPr>
            <p:spPr bwMode="auto">
              <a:xfrm>
                <a:off x="4941" y="3717"/>
                <a:ext cx="115" cy="11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5254" name="Rectangle 662"/>
              <p:cNvSpPr>
                <a:spLocks noChangeArrowheads="1"/>
              </p:cNvSpPr>
              <p:nvPr/>
            </p:nvSpPr>
            <p:spPr bwMode="auto">
              <a:xfrm>
                <a:off x="4826" y="3717"/>
                <a:ext cx="115" cy="11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5255" name="Rectangle 663"/>
              <p:cNvSpPr>
                <a:spLocks noChangeArrowheads="1"/>
              </p:cNvSpPr>
              <p:nvPr/>
            </p:nvSpPr>
            <p:spPr bwMode="auto">
              <a:xfrm>
                <a:off x="4711" y="3717"/>
                <a:ext cx="115" cy="11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5256" name="Rectangle 664"/>
              <p:cNvSpPr>
                <a:spLocks noChangeArrowheads="1"/>
              </p:cNvSpPr>
              <p:nvPr/>
            </p:nvSpPr>
            <p:spPr bwMode="auto">
              <a:xfrm>
                <a:off x="4596" y="3717"/>
                <a:ext cx="115" cy="113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5259" name="Rectangle 667"/>
              <p:cNvSpPr>
                <a:spLocks noChangeArrowheads="1"/>
              </p:cNvSpPr>
              <p:nvPr/>
            </p:nvSpPr>
            <p:spPr bwMode="auto">
              <a:xfrm>
                <a:off x="5516" y="3605"/>
                <a:ext cx="115" cy="112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5260" name="Rectangle 668"/>
              <p:cNvSpPr>
                <a:spLocks noChangeArrowheads="1"/>
              </p:cNvSpPr>
              <p:nvPr/>
            </p:nvSpPr>
            <p:spPr bwMode="auto">
              <a:xfrm>
                <a:off x="5401" y="3605"/>
                <a:ext cx="115" cy="1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5261" name="Rectangle 669"/>
              <p:cNvSpPr>
                <a:spLocks noChangeArrowheads="1"/>
              </p:cNvSpPr>
              <p:nvPr/>
            </p:nvSpPr>
            <p:spPr bwMode="auto">
              <a:xfrm>
                <a:off x="5286" y="3605"/>
                <a:ext cx="115" cy="1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5262" name="Rectangle 670"/>
              <p:cNvSpPr>
                <a:spLocks noChangeArrowheads="1"/>
              </p:cNvSpPr>
              <p:nvPr/>
            </p:nvSpPr>
            <p:spPr bwMode="auto">
              <a:xfrm>
                <a:off x="5171" y="3605"/>
                <a:ext cx="115" cy="1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5263" name="Rectangle 671"/>
              <p:cNvSpPr>
                <a:spLocks noChangeArrowheads="1"/>
              </p:cNvSpPr>
              <p:nvPr/>
            </p:nvSpPr>
            <p:spPr bwMode="auto">
              <a:xfrm>
                <a:off x="5056" y="3605"/>
                <a:ext cx="115" cy="112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5264" name="Rectangle 672"/>
              <p:cNvSpPr>
                <a:spLocks noChangeArrowheads="1"/>
              </p:cNvSpPr>
              <p:nvPr/>
            </p:nvSpPr>
            <p:spPr bwMode="auto">
              <a:xfrm>
                <a:off x="4941" y="3605"/>
                <a:ext cx="115" cy="1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5265" name="Rectangle 673"/>
              <p:cNvSpPr>
                <a:spLocks noChangeArrowheads="1"/>
              </p:cNvSpPr>
              <p:nvPr/>
            </p:nvSpPr>
            <p:spPr bwMode="auto">
              <a:xfrm>
                <a:off x="4826" y="3605"/>
                <a:ext cx="115" cy="1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5266" name="Rectangle 674"/>
              <p:cNvSpPr>
                <a:spLocks noChangeArrowheads="1"/>
              </p:cNvSpPr>
              <p:nvPr/>
            </p:nvSpPr>
            <p:spPr bwMode="auto">
              <a:xfrm>
                <a:off x="4711" y="3605"/>
                <a:ext cx="115" cy="1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5267" name="Rectangle 675"/>
              <p:cNvSpPr>
                <a:spLocks noChangeArrowheads="1"/>
              </p:cNvSpPr>
              <p:nvPr/>
            </p:nvSpPr>
            <p:spPr bwMode="auto">
              <a:xfrm>
                <a:off x="4596" y="3605"/>
                <a:ext cx="115" cy="112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5270" name="Rectangle 678"/>
              <p:cNvSpPr>
                <a:spLocks noChangeArrowheads="1"/>
              </p:cNvSpPr>
              <p:nvPr/>
            </p:nvSpPr>
            <p:spPr bwMode="auto">
              <a:xfrm>
                <a:off x="5516" y="3492"/>
                <a:ext cx="115" cy="113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5271" name="Rectangle 679"/>
              <p:cNvSpPr>
                <a:spLocks noChangeArrowheads="1"/>
              </p:cNvSpPr>
              <p:nvPr/>
            </p:nvSpPr>
            <p:spPr bwMode="auto">
              <a:xfrm>
                <a:off x="5401" y="3492"/>
                <a:ext cx="115" cy="11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5272" name="Rectangle 680"/>
              <p:cNvSpPr>
                <a:spLocks noChangeArrowheads="1"/>
              </p:cNvSpPr>
              <p:nvPr/>
            </p:nvSpPr>
            <p:spPr bwMode="auto">
              <a:xfrm>
                <a:off x="5286" y="3492"/>
                <a:ext cx="115" cy="11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5273" name="Rectangle 681"/>
              <p:cNvSpPr>
                <a:spLocks noChangeArrowheads="1"/>
              </p:cNvSpPr>
              <p:nvPr/>
            </p:nvSpPr>
            <p:spPr bwMode="auto">
              <a:xfrm>
                <a:off x="5171" y="3492"/>
                <a:ext cx="115" cy="11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5274" name="Rectangle 682"/>
              <p:cNvSpPr>
                <a:spLocks noChangeArrowheads="1"/>
              </p:cNvSpPr>
              <p:nvPr/>
            </p:nvSpPr>
            <p:spPr bwMode="auto">
              <a:xfrm>
                <a:off x="5056" y="3492"/>
                <a:ext cx="115" cy="11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5275" name="Rectangle 683"/>
              <p:cNvSpPr>
                <a:spLocks noChangeArrowheads="1"/>
              </p:cNvSpPr>
              <p:nvPr/>
            </p:nvSpPr>
            <p:spPr bwMode="auto">
              <a:xfrm>
                <a:off x="4941" y="3492"/>
                <a:ext cx="115" cy="11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5276" name="Rectangle 684"/>
              <p:cNvSpPr>
                <a:spLocks noChangeArrowheads="1"/>
              </p:cNvSpPr>
              <p:nvPr/>
            </p:nvSpPr>
            <p:spPr bwMode="auto">
              <a:xfrm>
                <a:off x="4826" y="3492"/>
                <a:ext cx="115" cy="11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5277" name="Rectangle 685"/>
              <p:cNvSpPr>
                <a:spLocks noChangeArrowheads="1"/>
              </p:cNvSpPr>
              <p:nvPr/>
            </p:nvSpPr>
            <p:spPr bwMode="auto">
              <a:xfrm>
                <a:off x="4711" y="3492"/>
                <a:ext cx="115" cy="11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5278" name="Rectangle 686"/>
              <p:cNvSpPr>
                <a:spLocks noChangeArrowheads="1"/>
              </p:cNvSpPr>
              <p:nvPr/>
            </p:nvSpPr>
            <p:spPr bwMode="auto">
              <a:xfrm>
                <a:off x="4596" y="3492"/>
                <a:ext cx="115" cy="113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5281" name="Rectangle 689"/>
              <p:cNvSpPr>
                <a:spLocks noChangeArrowheads="1"/>
              </p:cNvSpPr>
              <p:nvPr/>
            </p:nvSpPr>
            <p:spPr bwMode="auto">
              <a:xfrm>
                <a:off x="5516" y="3380"/>
                <a:ext cx="115" cy="112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5282" name="Rectangle 690"/>
              <p:cNvSpPr>
                <a:spLocks noChangeArrowheads="1"/>
              </p:cNvSpPr>
              <p:nvPr/>
            </p:nvSpPr>
            <p:spPr bwMode="auto">
              <a:xfrm>
                <a:off x="5401" y="3380"/>
                <a:ext cx="115" cy="1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5283" name="Rectangle 691"/>
              <p:cNvSpPr>
                <a:spLocks noChangeArrowheads="1"/>
              </p:cNvSpPr>
              <p:nvPr/>
            </p:nvSpPr>
            <p:spPr bwMode="auto">
              <a:xfrm>
                <a:off x="5286" y="3380"/>
                <a:ext cx="115" cy="1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5284" name="Rectangle 692"/>
              <p:cNvSpPr>
                <a:spLocks noChangeArrowheads="1"/>
              </p:cNvSpPr>
              <p:nvPr/>
            </p:nvSpPr>
            <p:spPr bwMode="auto">
              <a:xfrm>
                <a:off x="5171" y="3380"/>
                <a:ext cx="115" cy="1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5285" name="Rectangle 693"/>
              <p:cNvSpPr>
                <a:spLocks noChangeArrowheads="1"/>
              </p:cNvSpPr>
              <p:nvPr/>
            </p:nvSpPr>
            <p:spPr bwMode="auto">
              <a:xfrm>
                <a:off x="5056" y="3380"/>
                <a:ext cx="115" cy="1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5286" name="Rectangle 694"/>
              <p:cNvSpPr>
                <a:spLocks noChangeArrowheads="1"/>
              </p:cNvSpPr>
              <p:nvPr/>
            </p:nvSpPr>
            <p:spPr bwMode="auto">
              <a:xfrm>
                <a:off x="4941" y="3380"/>
                <a:ext cx="115" cy="1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5287" name="Rectangle 695"/>
              <p:cNvSpPr>
                <a:spLocks noChangeArrowheads="1"/>
              </p:cNvSpPr>
              <p:nvPr/>
            </p:nvSpPr>
            <p:spPr bwMode="auto">
              <a:xfrm>
                <a:off x="4826" y="3380"/>
                <a:ext cx="115" cy="1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5288" name="Rectangle 696"/>
              <p:cNvSpPr>
                <a:spLocks noChangeArrowheads="1"/>
              </p:cNvSpPr>
              <p:nvPr/>
            </p:nvSpPr>
            <p:spPr bwMode="auto">
              <a:xfrm>
                <a:off x="4711" y="3380"/>
                <a:ext cx="115" cy="1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5289" name="Rectangle 697"/>
              <p:cNvSpPr>
                <a:spLocks noChangeArrowheads="1"/>
              </p:cNvSpPr>
              <p:nvPr/>
            </p:nvSpPr>
            <p:spPr bwMode="auto">
              <a:xfrm>
                <a:off x="4596" y="3380"/>
                <a:ext cx="115" cy="112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5292" name="Rectangle 700"/>
              <p:cNvSpPr>
                <a:spLocks noChangeArrowheads="1"/>
              </p:cNvSpPr>
              <p:nvPr/>
            </p:nvSpPr>
            <p:spPr bwMode="auto">
              <a:xfrm>
                <a:off x="5516" y="3268"/>
                <a:ext cx="115" cy="112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5293" name="Rectangle 701"/>
              <p:cNvSpPr>
                <a:spLocks noChangeArrowheads="1"/>
              </p:cNvSpPr>
              <p:nvPr/>
            </p:nvSpPr>
            <p:spPr bwMode="auto">
              <a:xfrm>
                <a:off x="5401" y="3268"/>
                <a:ext cx="115" cy="1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5294" name="Rectangle 702"/>
              <p:cNvSpPr>
                <a:spLocks noChangeArrowheads="1"/>
              </p:cNvSpPr>
              <p:nvPr/>
            </p:nvSpPr>
            <p:spPr bwMode="auto">
              <a:xfrm>
                <a:off x="5286" y="3268"/>
                <a:ext cx="115" cy="1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5295" name="Rectangle 703"/>
              <p:cNvSpPr>
                <a:spLocks noChangeArrowheads="1"/>
              </p:cNvSpPr>
              <p:nvPr/>
            </p:nvSpPr>
            <p:spPr bwMode="auto">
              <a:xfrm>
                <a:off x="5171" y="3268"/>
                <a:ext cx="115" cy="1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5296" name="Rectangle 704"/>
              <p:cNvSpPr>
                <a:spLocks noChangeArrowheads="1"/>
              </p:cNvSpPr>
              <p:nvPr/>
            </p:nvSpPr>
            <p:spPr bwMode="auto">
              <a:xfrm>
                <a:off x="5056" y="3268"/>
                <a:ext cx="115" cy="1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5297" name="Rectangle 705"/>
              <p:cNvSpPr>
                <a:spLocks noChangeArrowheads="1"/>
              </p:cNvSpPr>
              <p:nvPr/>
            </p:nvSpPr>
            <p:spPr bwMode="auto">
              <a:xfrm>
                <a:off x="4941" y="3268"/>
                <a:ext cx="115" cy="1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5298" name="Rectangle 706"/>
              <p:cNvSpPr>
                <a:spLocks noChangeArrowheads="1"/>
              </p:cNvSpPr>
              <p:nvPr/>
            </p:nvSpPr>
            <p:spPr bwMode="auto">
              <a:xfrm>
                <a:off x="4826" y="3268"/>
                <a:ext cx="115" cy="1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5299" name="Rectangle 707"/>
              <p:cNvSpPr>
                <a:spLocks noChangeArrowheads="1"/>
              </p:cNvSpPr>
              <p:nvPr/>
            </p:nvSpPr>
            <p:spPr bwMode="auto">
              <a:xfrm>
                <a:off x="4711" y="3268"/>
                <a:ext cx="115" cy="1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5300" name="Rectangle 708"/>
              <p:cNvSpPr>
                <a:spLocks noChangeArrowheads="1"/>
              </p:cNvSpPr>
              <p:nvPr/>
            </p:nvSpPr>
            <p:spPr bwMode="auto">
              <a:xfrm>
                <a:off x="4596" y="3268"/>
                <a:ext cx="115" cy="112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5303" name="Rectangle 711"/>
              <p:cNvSpPr>
                <a:spLocks noChangeArrowheads="1"/>
              </p:cNvSpPr>
              <p:nvPr/>
            </p:nvSpPr>
            <p:spPr bwMode="auto">
              <a:xfrm>
                <a:off x="5516" y="3155"/>
                <a:ext cx="115" cy="113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5304" name="Rectangle 712"/>
              <p:cNvSpPr>
                <a:spLocks noChangeArrowheads="1"/>
              </p:cNvSpPr>
              <p:nvPr/>
            </p:nvSpPr>
            <p:spPr bwMode="auto">
              <a:xfrm>
                <a:off x="5401" y="3155"/>
                <a:ext cx="115" cy="113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5305" name="Rectangle 713"/>
              <p:cNvSpPr>
                <a:spLocks noChangeArrowheads="1"/>
              </p:cNvSpPr>
              <p:nvPr/>
            </p:nvSpPr>
            <p:spPr bwMode="auto">
              <a:xfrm>
                <a:off x="5286" y="3155"/>
                <a:ext cx="115" cy="113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5306" name="Rectangle 714"/>
              <p:cNvSpPr>
                <a:spLocks noChangeArrowheads="1"/>
              </p:cNvSpPr>
              <p:nvPr/>
            </p:nvSpPr>
            <p:spPr bwMode="auto">
              <a:xfrm>
                <a:off x="5171" y="3155"/>
                <a:ext cx="115" cy="113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5307" name="Rectangle 715"/>
              <p:cNvSpPr>
                <a:spLocks noChangeArrowheads="1"/>
              </p:cNvSpPr>
              <p:nvPr/>
            </p:nvSpPr>
            <p:spPr bwMode="auto">
              <a:xfrm>
                <a:off x="5056" y="3155"/>
                <a:ext cx="115" cy="113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5308" name="Rectangle 716"/>
              <p:cNvSpPr>
                <a:spLocks noChangeArrowheads="1"/>
              </p:cNvSpPr>
              <p:nvPr/>
            </p:nvSpPr>
            <p:spPr bwMode="auto">
              <a:xfrm>
                <a:off x="4941" y="3155"/>
                <a:ext cx="115" cy="113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5309" name="Rectangle 717"/>
              <p:cNvSpPr>
                <a:spLocks noChangeArrowheads="1"/>
              </p:cNvSpPr>
              <p:nvPr/>
            </p:nvSpPr>
            <p:spPr bwMode="auto">
              <a:xfrm>
                <a:off x="4826" y="3155"/>
                <a:ext cx="115" cy="113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5310" name="Rectangle 718"/>
              <p:cNvSpPr>
                <a:spLocks noChangeArrowheads="1"/>
              </p:cNvSpPr>
              <p:nvPr/>
            </p:nvSpPr>
            <p:spPr bwMode="auto">
              <a:xfrm>
                <a:off x="4711" y="3155"/>
                <a:ext cx="115" cy="113"/>
              </a:xfrm>
              <a:prstGeom prst="rect">
                <a:avLst/>
              </a:prstGeom>
              <a:solidFill>
                <a:srgbClr val="00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5311" name="Rectangle 719"/>
              <p:cNvSpPr>
                <a:spLocks noChangeArrowheads="1"/>
              </p:cNvSpPr>
              <p:nvPr/>
            </p:nvSpPr>
            <p:spPr bwMode="auto">
              <a:xfrm>
                <a:off x="4596" y="3155"/>
                <a:ext cx="115" cy="113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5324" name="Line 732"/>
              <p:cNvSpPr>
                <a:spLocks noChangeShapeType="1"/>
              </p:cNvSpPr>
              <p:nvPr/>
            </p:nvSpPr>
            <p:spPr bwMode="auto">
              <a:xfrm>
                <a:off x="4596" y="3155"/>
                <a:ext cx="1035" cy="0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35326" name="Line 734"/>
              <p:cNvSpPr>
                <a:spLocks noChangeShapeType="1"/>
              </p:cNvSpPr>
              <p:nvPr/>
            </p:nvSpPr>
            <p:spPr bwMode="auto">
              <a:xfrm>
                <a:off x="4596" y="3268"/>
                <a:ext cx="1035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35327" name="Line 735"/>
              <p:cNvSpPr>
                <a:spLocks noChangeShapeType="1"/>
              </p:cNvSpPr>
              <p:nvPr/>
            </p:nvSpPr>
            <p:spPr bwMode="auto">
              <a:xfrm>
                <a:off x="4596" y="3380"/>
                <a:ext cx="1035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35328" name="Line 736"/>
              <p:cNvSpPr>
                <a:spLocks noChangeShapeType="1"/>
              </p:cNvSpPr>
              <p:nvPr/>
            </p:nvSpPr>
            <p:spPr bwMode="auto">
              <a:xfrm>
                <a:off x="4596" y="3492"/>
                <a:ext cx="1035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35329" name="Line 737"/>
              <p:cNvSpPr>
                <a:spLocks noChangeShapeType="1"/>
              </p:cNvSpPr>
              <p:nvPr/>
            </p:nvSpPr>
            <p:spPr bwMode="auto">
              <a:xfrm>
                <a:off x="4596" y="3605"/>
                <a:ext cx="1035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35330" name="Line 738"/>
              <p:cNvSpPr>
                <a:spLocks noChangeShapeType="1"/>
              </p:cNvSpPr>
              <p:nvPr/>
            </p:nvSpPr>
            <p:spPr bwMode="auto">
              <a:xfrm>
                <a:off x="4596" y="3717"/>
                <a:ext cx="1035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35331" name="Line 739"/>
              <p:cNvSpPr>
                <a:spLocks noChangeShapeType="1"/>
              </p:cNvSpPr>
              <p:nvPr/>
            </p:nvSpPr>
            <p:spPr bwMode="auto">
              <a:xfrm>
                <a:off x="4596" y="3830"/>
                <a:ext cx="1035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35332" name="Line 740"/>
              <p:cNvSpPr>
                <a:spLocks noChangeShapeType="1"/>
              </p:cNvSpPr>
              <p:nvPr/>
            </p:nvSpPr>
            <p:spPr bwMode="auto">
              <a:xfrm>
                <a:off x="4596" y="3942"/>
                <a:ext cx="1035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35333" name="Line 741"/>
              <p:cNvSpPr>
                <a:spLocks noChangeShapeType="1"/>
              </p:cNvSpPr>
              <p:nvPr/>
            </p:nvSpPr>
            <p:spPr bwMode="auto">
              <a:xfrm>
                <a:off x="4596" y="4054"/>
                <a:ext cx="1035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35335" name="Line 743"/>
              <p:cNvSpPr>
                <a:spLocks noChangeShapeType="1"/>
              </p:cNvSpPr>
              <p:nvPr/>
            </p:nvSpPr>
            <p:spPr bwMode="auto">
              <a:xfrm>
                <a:off x="4596" y="4167"/>
                <a:ext cx="1035" cy="0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35336" name="Line 744"/>
              <p:cNvSpPr>
                <a:spLocks noChangeShapeType="1"/>
              </p:cNvSpPr>
              <p:nvPr/>
            </p:nvSpPr>
            <p:spPr bwMode="auto">
              <a:xfrm>
                <a:off x="4596" y="3155"/>
                <a:ext cx="0" cy="1012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35338" name="Line 746"/>
              <p:cNvSpPr>
                <a:spLocks noChangeShapeType="1"/>
              </p:cNvSpPr>
              <p:nvPr/>
            </p:nvSpPr>
            <p:spPr bwMode="auto">
              <a:xfrm>
                <a:off x="4711" y="3155"/>
                <a:ext cx="0" cy="1012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35339" name="Line 747"/>
              <p:cNvSpPr>
                <a:spLocks noChangeShapeType="1"/>
              </p:cNvSpPr>
              <p:nvPr/>
            </p:nvSpPr>
            <p:spPr bwMode="auto">
              <a:xfrm>
                <a:off x="4826" y="3155"/>
                <a:ext cx="0" cy="1012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35340" name="Line 748"/>
              <p:cNvSpPr>
                <a:spLocks noChangeShapeType="1"/>
              </p:cNvSpPr>
              <p:nvPr/>
            </p:nvSpPr>
            <p:spPr bwMode="auto">
              <a:xfrm>
                <a:off x="4941" y="3155"/>
                <a:ext cx="0" cy="1012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35341" name="Line 749"/>
              <p:cNvSpPr>
                <a:spLocks noChangeShapeType="1"/>
              </p:cNvSpPr>
              <p:nvPr/>
            </p:nvSpPr>
            <p:spPr bwMode="auto">
              <a:xfrm>
                <a:off x="5056" y="3155"/>
                <a:ext cx="0" cy="1012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35342" name="Line 750"/>
              <p:cNvSpPr>
                <a:spLocks noChangeShapeType="1"/>
              </p:cNvSpPr>
              <p:nvPr/>
            </p:nvSpPr>
            <p:spPr bwMode="auto">
              <a:xfrm>
                <a:off x="5171" y="3155"/>
                <a:ext cx="0" cy="1012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35343" name="Line 751"/>
              <p:cNvSpPr>
                <a:spLocks noChangeShapeType="1"/>
              </p:cNvSpPr>
              <p:nvPr/>
            </p:nvSpPr>
            <p:spPr bwMode="auto">
              <a:xfrm>
                <a:off x="5286" y="3155"/>
                <a:ext cx="0" cy="1012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35344" name="Line 752"/>
              <p:cNvSpPr>
                <a:spLocks noChangeShapeType="1"/>
              </p:cNvSpPr>
              <p:nvPr/>
            </p:nvSpPr>
            <p:spPr bwMode="auto">
              <a:xfrm>
                <a:off x="5401" y="3155"/>
                <a:ext cx="0" cy="1012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35345" name="Line 753"/>
              <p:cNvSpPr>
                <a:spLocks noChangeShapeType="1"/>
              </p:cNvSpPr>
              <p:nvPr/>
            </p:nvSpPr>
            <p:spPr bwMode="auto">
              <a:xfrm>
                <a:off x="5516" y="3155"/>
                <a:ext cx="0" cy="1012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35347" name="Line 755"/>
              <p:cNvSpPr>
                <a:spLocks noChangeShapeType="1"/>
              </p:cNvSpPr>
              <p:nvPr/>
            </p:nvSpPr>
            <p:spPr bwMode="auto">
              <a:xfrm>
                <a:off x="5631" y="3155"/>
                <a:ext cx="0" cy="1012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1162256" name="Line 1040"/>
            <p:cNvSpPr>
              <a:spLocks noChangeShapeType="1"/>
            </p:cNvSpPr>
            <p:nvPr/>
          </p:nvSpPr>
          <p:spPr bwMode="auto">
            <a:xfrm>
              <a:off x="4765" y="3218"/>
              <a:ext cx="0" cy="435"/>
            </a:xfrm>
            <a:prstGeom prst="line">
              <a:avLst/>
            </a:prstGeom>
            <a:noFill/>
            <a:ln w="25400">
              <a:solidFill>
                <a:srgbClr val="FFFF00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162264" name="Group 1048"/>
          <p:cNvGrpSpPr>
            <a:grpSpLocks/>
          </p:cNvGrpSpPr>
          <p:nvPr/>
        </p:nvGrpSpPr>
        <p:grpSpPr bwMode="auto">
          <a:xfrm>
            <a:off x="4486275" y="2449513"/>
            <a:ext cx="2738438" cy="2676525"/>
            <a:chOff x="2826" y="1543"/>
            <a:chExt cx="1725" cy="1686"/>
          </a:xfrm>
        </p:grpSpPr>
        <p:grpSp>
          <p:nvGrpSpPr>
            <p:cNvPr id="1162263" name="Group 1047"/>
            <p:cNvGrpSpPr>
              <a:grpSpLocks/>
            </p:cNvGrpSpPr>
            <p:nvPr/>
          </p:nvGrpSpPr>
          <p:grpSpPr bwMode="auto">
            <a:xfrm>
              <a:off x="2826" y="1543"/>
              <a:ext cx="1725" cy="1686"/>
              <a:chOff x="2826" y="1543"/>
              <a:chExt cx="1725" cy="1686"/>
            </a:xfrm>
          </p:grpSpPr>
          <p:sp>
            <p:nvSpPr>
              <p:cNvPr id="1135588" name="Rectangle 996"/>
              <p:cNvSpPr>
                <a:spLocks noChangeArrowheads="1"/>
              </p:cNvSpPr>
              <p:nvPr/>
            </p:nvSpPr>
            <p:spPr bwMode="auto">
              <a:xfrm>
                <a:off x="4436" y="2891"/>
                <a:ext cx="115" cy="11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5586" name="Rectangle 994"/>
              <p:cNvSpPr>
                <a:spLocks noChangeArrowheads="1"/>
              </p:cNvSpPr>
              <p:nvPr/>
            </p:nvSpPr>
            <p:spPr bwMode="auto">
              <a:xfrm>
                <a:off x="4321" y="2891"/>
                <a:ext cx="115" cy="11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5584" name="Rectangle 992"/>
              <p:cNvSpPr>
                <a:spLocks noChangeArrowheads="1"/>
              </p:cNvSpPr>
              <p:nvPr/>
            </p:nvSpPr>
            <p:spPr bwMode="auto">
              <a:xfrm>
                <a:off x="4206" y="2891"/>
                <a:ext cx="115" cy="11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folHlink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5582" name="Rectangle 990"/>
              <p:cNvSpPr>
                <a:spLocks noChangeArrowheads="1"/>
              </p:cNvSpPr>
              <p:nvPr/>
            </p:nvSpPr>
            <p:spPr bwMode="auto">
              <a:xfrm>
                <a:off x="4091" y="2891"/>
                <a:ext cx="115" cy="11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folHlink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5580" name="Rectangle 988"/>
              <p:cNvSpPr>
                <a:spLocks noChangeArrowheads="1"/>
              </p:cNvSpPr>
              <p:nvPr/>
            </p:nvSpPr>
            <p:spPr bwMode="auto">
              <a:xfrm>
                <a:off x="3976" y="2891"/>
                <a:ext cx="115" cy="11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folHlink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5578" name="Rectangle 986"/>
              <p:cNvSpPr>
                <a:spLocks noChangeArrowheads="1"/>
              </p:cNvSpPr>
              <p:nvPr/>
            </p:nvSpPr>
            <p:spPr bwMode="auto">
              <a:xfrm>
                <a:off x="3861" y="2891"/>
                <a:ext cx="115" cy="113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5576" name="Rectangle 984"/>
              <p:cNvSpPr>
                <a:spLocks noChangeArrowheads="1"/>
              </p:cNvSpPr>
              <p:nvPr/>
            </p:nvSpPr>
            <p:spPr bwMode="auto">
              <a:xfrm>
                <a:off x="3746" y="2891"/>
                <a:ext cx="115" cy="11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5574" name="Rectangle 982"/>
              <p:cNvSpPr>
                <a:spLocks noChangeArrowheads="1"/>
              </p:cNvSpPr>
              <p:nvPr/>
            </p:nvSpPr>
            <p:spPr bwMode="auto">
              <a:xfrm>
                <a:off x="3631" y="2891"/>
                <a:ext cx="115" cy="11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5572" name="Rectangle 980"/>
              <p:cNvSpPr>
                <a:spLocks noChangeArrowheads="1"/>
              </p:cNvSpPr>
              <p:nvPr/>
            </p:nvSpPr>
            <p:spPr bwMode="auto">
              <a:xfrm>
                <a:off x="3516" y="2891"/>
                <a:ext cx="115" cy="11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5570" name="Rectangle 978"/>
              <p:cNvSpPr>
                <a:spLocks noChangeArrowheads="1"/>
              </p:cNvSpPr>
              <p:nvPr/>
            </p:nvSpPr>
            <p:spPr bwMode="auto">
              <a:xfrm>
                <a:off x="3401" y="2891"/>
                <a:ext cx="115" cy="113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5568" name="Rectangle 976"/>
              <p:cNvSpPr>
                <a:spLocks noChangeArrowheads="1"/>
              </p:cNvSpPr>
              <p:nvPr/>
            </p:nvSpPr>
            <p:spPr bwMode="auto">
              <a:xfrm>
                <a:off x="3286" y="2891"/>
                <a:ext cx="115" cy="11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folHlink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5566" name="Rectangle 974"/>
              <p:cNvSpPr>
                <a:spLocks noChangeArrowheads="1"/>
              </p:cNvSpPr>
              <p:nvPr/>
            </p:nvSpPr>
            <p:spPr bwMode="auto">
              <a:xfrm>
                <a:off x="3171" y="2891"/>
                <a:ext cx="115" cy="11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5564" name="Rectangle 972"/>
              <p:cNvSpPr>
                <a:spLocks noChangeArrowheads="1"/>
              </p:cNvSpPr>
              <p:nvPr/>
            </p:nvSpPr>
            <p:spPr bwMode="auto">
              <a:xfrm>
                <a:off x="3056" y="2891"/>
                <a:ext cx="115" cy="11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5562" name="Rectangle 970"/>
              <p:cNvSpPr>
                <a:spLocks noChangeArrowheads="1"/>
              </p:cNvSpPr>
              <p:nvPr/>
            </p:nvSpPr>
            <p:spPr bwMode="auto">
              <a:xfrm>
                <a:off x="2941" y="2891"/>
                <a:ext cx="115" cy="11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5560" name="Rectangle 968"/>
              <p:cNvSpPr>
                <a:spLocks noChangeArrowheads="1"/>
              </p:cNvSpPr>
              <p:nvPr/>
            </p:nvSpPr>
            <p:spPr bwMode="auto">
              <a:xfrm>
                <a:off x="2826" y="2891"/>
                <a:ext cx="115" cy="11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5558" name="Rectangle 966"/>
              <p:cNvSpPr>
                <a:spLocks noChangeArrowheads="1"/>
              </p:cNvSpPr>
              <p:nvPr/>
            </p:nvSpPr>
            <p:spPr bwMode="auto">
              <a:xfrm>
                <a:off x="4436" y="2778"/>
                <a:ext cx="115" cy="11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5556" name="Rectangle 964"/>
              <p:cNvSpPr>
                <a:spLocks noChangeArrowheads="1"/>
              </p:cNvSpPr>
              <p:nvPr/>
            </p:nvSpPr>
            <p:spPr bwMode="auto">
              <a:xfrm>
                <a:off x="4321" y="2778"/>
                <a:ext cx="115" cy="11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5554" name="Rectangle 962"/>
              <p:cNvSpPr>
                <a:spLocks noChangeArrowheads="1"/>
              </p:cNvSpPr>
              <p:nvPr/>
            </p:nvSpPr>
            <p:spPr bwMode="auto">
              <a:xfrm>
                <a:off x="4206" y="2778"/>
                <a:ext cx="115" cy="11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folHlink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5552" name="Rectangle 960"/>
              <p:cNvSpPr>
                <a:spLocks noChangeArrowheads="1"/>
              </p:cNvSpPr>
              <p:nvPr/>
            </p:nvSpPr>
            <p:spPr bwMode="auto">
              <a:xfrm>
                <a:off x="4091" y="2778"/>
                <a:ext cx="115" cy="11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folHlink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5550" name="Rectangle 958"/>
              <p:cNvSpPr>
                <a:spLocks noChangeArrowheads="1"/>
              </p:cNvSpPr>
              <p:nvPr/>
            </p:nvSpPr>
            <p:spPr bwMode="auto">
              <a:xfrm>
                <a:off x="3976" y="2778"/>
                <a:ext cx="115" cy="113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5548" name="Rectangle 956"/>
              <p:cNvSpPr>
                <a:spLocks noChangeArrowheads="1"/>
              </p:cNvSpPr>
              <p:nvPr/>
            </p:nvSpPr>
            <p:spPr bwMode="auto">
              <a:xfrm>
                <a:off x="3861" y="2778"/>
                <a:ext cx="115" cy="11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5546" name="Rectangle 954"/>
              <p:cNvSpPr>
                <a:spLocks noChangeArrowheads="1"/>
              </p:cNvSpPr>
              <p:nvPr/>
            </p:nvSpPr>
            <p:spPr bwMode="auto">
              <a:xfrm>
                <a:off x="3746" y="2778"/>
                <a:ext cx="115" cy="11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5544" name="Rectangle 952"/>
              <p:cNvSpPr>
                <a:spLocks noChangeArrowheads="1"/>
              </p:cNvSpPr>
              <p:nvPr/>
            </p:nvSpPr>
            <p:spPr bwMode="auto">
              <a:xfrm>
                <a:off x="3631" y="2778"/>
                <a:ext cx="115" cy="11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5542" name="Rectangle 950"/>
              <p:cNvSpPr>
                <a:spLocks noChangeArrowheads="1"/>
              </p:cNvSpPr>
              <p:nvPr/>
            </p:nvSpPr>
            <p:spPr bwMode="auto">
              <a:xfrm>
                <a:off x="3516" y="2778"/>
                <a:ext cx="115" cy="11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5540" name="Rectangle 948"/>
              <p:cNvSpPr>
                <a:spLocks noChangeArrowheads="1"/>
              </p:cNvSpPr>
              <p:nvPr/>
            </p:nvSpPr>
            <p:spPr bwMode="auto">
              <a:xfrm>
                <a:off x="3401" y="2778"/>
                <a:ext cx="115" cy="11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5538" name="Rectangle 946"/>
              <p:cNvSpPr>
                <a:spLocks noChangeArrowheads="1"/>
              </p:cNvSpPr>
              <p:nvPr/>
            </p:nvSpPr>
            <p:spPr bwMode="auto">
              <a:xfrm>
                <a:off x="3286" y="2778"/>
                <a:ext cx="115" cy="113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5536" name="Rectangle 944"/>
              <p:cNvSpPr>
                <a:spLocks noChangeArrowheads="1"/>
              </p:cNvSpPr>
              <p:nvPr/>
            </p:nvSpPr>
            <p:spPr bwMode="auto">
              <a:xfrm>
                <a:off x="3171" y="2778"/>
                <a:ext cx="115" cy="11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5534" name="Rectangle 942"/>
              <p:cNvSpPr>
                <a:spLocks noChangeArrowheads="1"/>
              </p:cNvSpPr>
              <p:nvPr/>
            </p:nvSpPr>
            <p:spPr bwMode="auto">
              <a:xfrm>
                <a:off x="3056" y="2778"/>
                <a:ext cx="115" cy="11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5532" name="Rectangle 940"/>
              <p:cNvSpPr>
                <a:spLocks noChangeArrowheads="1"/>
              </p:cNvSpPr>
              <p:nvPr/>
            </p:nvSpPr>
            <p:spPr bwMode="auto">
              <a:xfrm>
                <a:off x="2941" y="2778"/>
                <a:ext cx="115" cy="11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5530" name="Rectangle 938"/>
              <p:cNvSpPr>
                <a:spLocks noChangeArrowheads="1"/>
              </p:cNvSpPr>
              <p:nvPr/>
            </p:nvSpPr>
            <p:spPr bwMode="auto">
              <a:xfrm>
                <a:off x="2826" y="2778"/>
                <a:ext cx="115" cy="11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5527" name="Rectangle 935"/>
              <p:cNvSpPr>
                <a:spLocks noChangeArrowheads="1"/>
              </p:cNvSpPr>
              <p:nvPr/>
            </p:nvSpPr>
            <p:spPr bwMode="auto">
              <a:xfrm>
                <a:off x="4436" y="1655"/>
                <a:ext cx="115" cy="1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5525" name="Rectangle 933"/>
              <p:cNvSpPr>
                <a:spLocks noChangeArrowheads="1"/>
              </p:cNvSpPr>
              <p:nvPr/>
            </p:nvSpPr>
            <p:spPr bwMode="auto">
              <a:xfrm>
                <a:off x="4321" y="1655"/>
                <a:ext cx="115" cy="1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5523" name="Rectangle 931"/>
              <p:cNvSpPr>
                <a:spLocks noChangeArrowheads="1"/>
              </p:cNvSpPr>
              <p:nvPr/>
            </p:nvSpPr>
            <p:spPr bwMode="auto">
              <a:xfrm>
                <a:off x="4206" y="1655"/>
                <a:ext cx="115" cy="1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5521" name="Rectangle 929"/>
              <p:cNvSpPr>
                <a:spLocks noChangeArrowheads="1"/>
              </p:cNvSpPr>
              <p:nvPr/>
            </p:nvSpPr>
            <p:spPr bwMode="auto">
              <a:xfrm>
                <a:off x="4091" y="1655"/>
                <a:ext cx="115" cy="1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5519" name="Rectangle 927"/>
              <p:cNvSpPr>
                <a:spLocks noChangeArrowheads="1"/>
              </p:cNvSpPr>
              <p:nvPr/>
            </p:nvSpPr>
            <p:spPr bwMode="auto">
              <a:xfrm>
                <a:off x="3976" y="1655"/>
                <a:ext cx="115" cy="1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5517" name="Rectangle 925"/>
              <p:cNvSpPr>
                <a:spLocks noChangeArrowheads="1"/>
              </p:cNvSpPr>
              <p:nvPr/>
            </p:nvSpPr>
            <p:spPr bwMode="auto">
              <a:xfrm>
                <a:off x="3861" y="1655"/>
                <a:ext cx="115" cy="1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5515" name="Rectangle 923"/>
              <p:cNvSpPr>
                <a:spLocks noChangeArrowheads="1"/>
              </p:cNvSpPr>
              <p:nvPr/>
            </p:nvSpPr>
            <p:spPr bwMode="auto">
              <a:xfrm>
                <a:off x="3746" y="1655"/>
                <a:ext cx="115" cy="112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5513" name="Rectangle 921"/>
              <p:cNvSpPr>
                <a:spLocks noChangeArrowheads="1"/>
              </p:cNvSpPr>
              <p:nvPr/>
            </p:nvSpPr>
            <p:spPr bwMode="auto">
              <a:xfrm>
                <a:off x="3631" y="1655"/>
                <a:ext cx="115" cy="1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folHlink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5511" name="Rectangle 919"/>
              <p:cNvSpPr>
                <a:spLocks noChangeArrowheads="1"/>
              </p:cNvSpPr>
              <p:nvPr/>
            </p:nvSpPr>
            <p:spPr bwMode="auto">
              <a:xfrm>
                <a:off x="3516" y="1655"/>
                <a:ext cx="115" cy="112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5509" name="Rectangle 917"/>
              <p:cNvSpPr>
                <a:spLocks noChangeArrowheads="1"/>
              </p:cNvSpPr>
              <p:nvPr/>
            </p:nvSpPr>
            <p:spPr bwMode="auto">
              <a:xfrm>
                <a:off x="3401" y="1655"/>
                <a:ext cx="115" cy="1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5507" name="Rectangle 915"/>
              <p:cNvSpPr>
                <a:spLocks noChangeArrowheads="1"/>
              </p:cNvSpPr>
              <p:nvPr/>
            </p:nvSpPr>
            <p:spPr bwMode="auto">
              <a:xfrm>
                <a:off x="3286" y="1655"/>
                <a:ext cx="115" cy="1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5505" name="Rectangle 913"/>
              <p:cNvSpPr>
                <a:spLocks noChangeArrowheads="1"/>
              </p:cNvSpPr>
              <p:nvPr/>
            </p:nvSpPr>
            <p:spPr bwMode="auto">
              <a:xfrm>
                <a:off x="3171" y="1655"/>
                <a:ext cx="115" cy="1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5503" name="Rectangle 911"/>
              <p:cNvSpPr>
                <a:spLocks noChangeArrowheads="1"/>
              </p:cNvSpPr>
              <p:nvPr/>
            </p:nvSpPr>
            <p:spPr bwMode="auto">
              <a:xfrm>
                <a:off x="3056" y="1655"/>
                <a:ext cx="115" cy="1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5501" name="Rectangle 909"/>
              <p:cNvSpPr>
                <a:spLocks noChangeArrowheads="1"/>
              </p:cNvSpPr>
              <p:nvPr/>
            </p:nvSpPr>
            <p:spPr bwMode="auto">
              <a:xfrm>
                <a:off x="2941" y="1655"/>
                <a:ext cx="115" cy="1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5499" name="Rectangle 907"/>
              <p:cNvSpPr>
                <a:spLocks noChangeArrowheads="1"/>
              </p:cNvSpPr>
              <p:nvPr/>
            </p:nvSpPr>
            <p:spPr bwMode="auto">
              <a:xfrm>
                <a:off x="2826" y="1655"/>
                <a:ext cx="115" cy="1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5497" name="Rectangle 905"/>
              <p:cNvSpPr>
                <a:spLocks noChangeArrowheads="1"/>
              </p:cNvSpPr>
              <p:nvPr/>
            </p:nvSpPr>
            <p:spPr bwMode="auto">
              <a:xfrm>
                <a:off x="4436" y="1543"/>
                <a:ext cx="115" cy="1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5495" name="Rectangle 903"/>
              <p:cNvSpPr>
                <a:spLocks noChangeArrowheads="1"/>
              </p:cNvSpPr>
              <p:nvPr/>
            </p:nvSpPr>
            <p:spPr bwMode="auto">
              <a:xfrm>
                <a:off x="4321" y="1543"/>
                <a:ext cx="115" cy="1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5493" name="Rectangle 901"/>
              <p:cNvSpPr>
                <a:spLocks noChangeArrowheads="1"/>
              </p:cNvSpPr>
              <p:nvPr/>
            </p:nvSpPr>
            <p:spPr bwMode="auto">
              <a:xfrm>
                <a:off x="4206" y="1543"/>
                <a:ext cx="115" cy="1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5491" name="Rectangle 899"/>
              <p:cNvSpPr>
                <a:spLocks noChangeArrowheads="1"/>
              </p:cNvSpPr>
              <p:nvPr/>
            </p:nvSpPr>
            <p:spPr bwMode="auto">
              <a:xfrm>
                <a:off x="4091" y="1543"/>
                <a:ext cx="115" cy="1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5489" name="Rectangle 897"/>
              <p:cNvSpPr>
                <a:spLocks noChangeArrowheads="1"/>
              </p:cNvSpPr>
              <p:nvPr/>
            </p:nvSpPr>
            <p:spPr bwMode="auto">
              <a:xfrm>
                <a:off x="3976" y="1543"/>
                <a:ext cx="115" cy="1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5487" name="Rectangle 895"/>
              <p:cNvSpPr>
                <a:spLocks noChangeArrowheads="1"/>
              </p:cNvSpPr>
              <p:nvPr/>
            </p:nvSpPr>
            <p:spPr bwMode="auto">
              <a:xfrm>
                <a:off x="3861" y="1543"/>
                <a:ext cx="115" cy="1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5485" name="Rectangle 893"/>
              <p:cNvSpPr>
                <a:spLocks noChangeArrowheads="1"/>
              </p:cNvSpPr>
              <p:nvPr/>
            </p:nvSpPr>
            <p:spPr bwMode="auto">
              <a:xfrm>
                <a:off x="3746" y="1543"/>
                <a:ext cx="115" cy="1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5483" name="Rectangle 891"/>
              <p:cNvSpPr>
                <a:spLocks noChangeArrowheads="1"/>
              </p:cNvSpPr>
              <p:nvPr/>
            </p:nvSpPr>
            <p:spPr bwMode="auto">
              <a:xfrm>
                <a:off x="3631" y="1543"/>
                <a:ext cx="115" cy="112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5481" name="Rectangle 889"/>
              <p:cNvSpPr>
                <a:spLocks noChangeArrowheads="1"/>
              </p:cNvSpPr>
              <p:nvPr/>
            </p:nvSpPr>
            <p:spPr bwMode="auto">
              <a:xfrm>
                <a:off x="3516" y="1543"/>
                <a:ext cx="115" cy="1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5479" name="Rectangle 887"/>
              <p:cNvSpPr>
                <a:spLocks noChangeArrowheads="1"/>
              </p:cNvSpPr>
              <p:nvPr/>
            </p:nvSpPr>
            <p:spPr bwMode="auto">
              <a:xfrm>
                <a:off x="3401" y="1543"/>
                <a:ext cx="115" cy="1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5477" name="Rectangle 885"/>
              <p:cNvSpPr>
                <a:spLocks noChangeArrowheads="1"/>
              </p:cNvSpPr>
              <p:nvPr/>
            </p:nvSpPr>
            <p:spPr bwMode="auto">
              <a:xfrm>
                <a:off x="3286" y="1543"/>
                <a:ext cx="115" cy="1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5475" name="Rectangle 883"/>
              <p:cNvSpPr>
                <a:spLocks noChangeArrowheads="1"/>
              </p:cNvSpPr>
              <p:nvPr/>
            </p:nvSpPr>
            <p:spPr bwMode="auto">
              <a:xfrm>
                <a:off x="3171" y="1543"/>
                <a:ext cx="115" cy="1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5473" name="Rectangle 881"/>
              <p:cNvSpPr>
                <a:spLocks noChangeArrowheads="1"/>
              </p:cNvSpPr>
              <p:nvPr/>
            </p:nvSpPr>
            <p:spPr bwMode="auto">
              <a:xfrm>
                <a:off x="3056" y="1543"/>
                <a:ext cx="115" cy="1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5471" name="Rectangle 879"/>
              <p:cNvSpPr>
                <a:spLocks noChangeArrowheads="1"/>
              </p:cNvSpPr>
              <p:nvPr/>
            </p:nvSpPr>
            <p:spPr bwMode="auto">
              <a:xfrm>
                <a:off x="2941" y="1543"/>
                <a:ext cx="115" cy="1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5469" name="Rectangle 877"/>
              <p:cNvSpPr>
                <a:spLocks noChangeArrowheads="1"/>
              </p:cNvSpPr>
              <p:nvPr/>
            </p:nvSpPr>
            <p:spPr bwMode="auto">
              <a:xfrm>
                <a:off x="2826" y="1543"/>
                <a:ext cx="115" cy="1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5464" name="Rectangle 872"/>
              <p:cNvSpPr>
                <a:spLocks noChangeArrowheads="1"/>
              </p:cNvSpPr>
              <p:nvPr/>
            </p:nvSpPr>
            <p:spPr bwMode="auto">
              <a:xfrm>
                <a:off x="3056" y="3117"/>
                <a:ext cx="115" cy="1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5462" name="Rectangle 870"/>
              <p:cNvSpPr>
                <a:spLocks noChangeArrowheads="1"/>
              </p:cNvSpPr>
              <p:nvPr/>
            </p:nvSpPr>
            <p:spPr bwMode="auto">
              <a:xfrm>
                <a:off x="3056" y="3004"/>
                <a:ext cx="115" cy="11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5460" name="Rectangle 868"/>
              <p:cNvSpPr>
                <a:spLocks noChangeArrowheads="1"/>
              </p:cNvSpPr>
              <p:nvPr/>
            </p:nvSpPr>
            <p:spPr bwMode="auto">
              <a:xfrm>
                <a:off x="3056" y="2666"/>
                <a:ext cx="115" cy="1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folHlink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5458" name="Rectangle 866"/>
              <p:cNvSpPr>
                <a:spLocks noChangeArrowheads="1"/>
              </p:cNvSpPr>
              <p:nvPr/>
            </p:nvSpPr>
            <p:spPr bwMode="auto">
              <a:xfrm>
                <a:off x="3056" y="2554"/>
                <a:ext cx="115" cy="112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5456" name="Rectangle 864"/>
              <p:cNvSpPr>
                <a:spLocks noChangeArrowheads="1"/>
              </p:cNvSpPr>
              <p:nvPr/>
            </p:nvSpPr>
            <p:spPr bwMode="auto">
              <a:xfrm>
                <a:off x="3056" y="2441"/>
                <a:ext cx="115" cy="11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5454" name="Rectangle 862"/>
              <p:cNvSpPr>
                <a:spLocks noChangeArrowheads="1"/>
              </p:cNvSpPr>
              <p:nvPr/>
            </p:nvSpPr>
            <p:spPr bwMode="auto">
              <a:xfrm>
                <a:off x="3056" y="2329"/>
                <a:ext cx="115" cy="1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5452" name="Rectangle 860"/>
              <p:cNvSpPr>
                <a:spLocks noChangeArrowheads="1"/>
              </p:cNvSpPr>
              <p:nvPr/>
            </p:nvSpPr>
            <p:spPr bwMode="auto">
              <a:xfrm>
                <a:off x="3056" y="2216"/>
                <a:ext cx="115" cy="11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5450" name="Rectangle 858"/>
              <p:cNvSpPr>
                <a:spLocks noChangeArrowheads="1"/>
              </p:cNvSpPr>
              <p:nvPr/>
            </p:nvSpPr>
            <p:spPr bwMode="auto">
              <a:xfrm>
                <a:off x="3056" y="2104"/>
                <a:ext cx="115" cy="112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5448" name="Rectangle 856"/>
              <p:cNvSpPr>
                <a:spLocks noChangeArrowheads="1"/>
              </p:cNvSpPr>
              <p:nvPr/>
            </p:nvSpPr>
            <p:spPr bwMode="auto">
              <a:xfrm>
                <a:off x="3056" y="1992"/>
                <a:ext cx="115" cy="1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folHlink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5446" name="Rectangle 854"/>
              <p:cNvSpPr>
                <a:spLocks noChangeArrowheads="1"/>
              </p:cNvSpPr>
              <p:nvPr/>
            </p:nvSpPr>
            <p:spPr bwMode="auto">
              <a:xfrm>
                <a:off x="3056" y="1879"/>
                <a:ext cx="115" cy="11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5444" name="Rectangle 852"/>
              <p:cNvSpPr>
                <a:spLocks noChangeArrowheads="1"/>
              </p:cNvSpPr>
              <p:nvPr/>
            </p:nvSpPr>
            <p:spPr bwMode="auto">
              <a:xfrm>
                <a:off x="3056" y="1767"/>
                <a:ext cx="115" cy="1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5442" name="Rectangle 850"/>
              <p:cNvSpPr>
                <a:spLocks noChangeArrowheads="1"/>
              </p:cNvSpPr>
              <p:nvPr/>
            </p:nvSpPr>
            <p:spPr bwMode="auto">
              <a:xfrm>
                <a:off x="2941" y="3117"/>
                <a:ext cx="115" cy="1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5440" name="Rectangle 848"/>
              <p:cNvSpPr>
                <a:spLocks noChangeArrowheads="1"/>
              </p:cNvSpPr>
              <p:nvPr/>
            </p:nvSpPr>
            <p:spPr bwMode="auto">
              <a:xfrm>
                <a:off x="2941" y="3004"/>
                <a:ext cx="115" cy="11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5438" name="Rectangle 846"/>
              <p:cNvSpPr>
                <a:spLocks noChangeArrowheads="1"/>
              </p:cNvSpPr>
              <p:nvPr/>
            </p:nvSpPr>
            <p:spPr bwMode="auto">
              <a:xfrm>
                <a:off x="2941" y="2666"/>
                <a:ext cx="115" cy="1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folHlink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5436" name="Rectangle 844"/>
              <p:cNvSpPr>
                <a:spLocks noChangeArrowheads="1"/>
              </p:cNvSpPr>
              <p:nvPr/>
            </p:nvSpPr>
            <p:spPr bwMode="auto">
              <a:xfrm>
                <a:off x="2941" y="2554"/>
                <a:ext cx="115" cy="1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5434" name="Rectangle 842"/>
              <p:cNvSpPr>
                <a:spLocks noChangeArrowheads="1"/>
              </p:cNvSpPr>
              <p:nvPr/>
            </p:nvSpPr>
            <p:spPr bwMode="auto">
              <a:xfrm>
                <a:off x="2941" y="2441"/>
                <a:ext cx="115" cy="113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5432" name="Rectangle 840"/>
              <p:cNvSpPr>
                <a:spLocks noChangeArrowheads="1"/>
              </p:cNvSpPr>
              <p:nvPr/>
            </p:nvSpPr>
            <p:spPr bwMode="auto">
              <a:xfrm>
                <a:off x="2941" y="2329"/>
                <a:ext cx="115" cy="1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5430" name="Rectangle 838"/>
              <p:cNvSpPr>
                <a:spLocks noChangeArrowheads="1"/>
              </p:cNvSpPr>
              <p:nvPr/>
            </p:nvSpPr>
            <p:spPr bwMode="auto">
              <a:xfrm>
                <a:off x="2941" y="2216"/>
                <a:ext cx="115" cy="113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5428" name="Rectangle 836"/>
              <p:cNvSpPr>
                <a:spLocks noChangeArrowheads="1"/>
              </p:cNvSpPr>
              <p:nvPr/>
            </p:nvSpPr>
            <p:spPr bwMode="auto">
              <a:xfrm>
                <a:off x="2941" y="2104"/>
                <a:ext cx="115" cy="1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5426" name="Rectangle 834"/>
              <p:cNvSpPr>
                <a:spLocks noChangeArrowheads="1"/>
              </p:cNvSpPr>
              <p:nvPr/>
            </p:nvSpPr>
            <p:spPr bwMode="auto">
              <a:xfrm>
                <a:off x="2941" y="1992"/>
                <a:ext cx="115" cy="1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folHlink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5424" name="Rectangle 832"/>
              <p:cNvSpPr>
                <a:spLocks noChangeArrowheads="1"/>
              </p:cNvSpPr>
              <p:nvPr/>
            </p:nvSpPr>
            <p:spPr bwMode="auto">
              <a:xfrm>
                <a:off x="2941" y="1879"/>
                <a:ext cx="115" cy="11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5422" name="Rectangle 830"/>
              <p:cNvSpPr>
                <a:spLocks noChangeArrowheads="1"/>
              </p:cNvSpPr>
              <p:nvPr/>
            </p:nvSpPr>
            <p:spPr bwMode="auto">
              <a:xfrm>
                <a:off x="2941" y="1767"/>
                <a:ext cx="115" cy="1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5397" name="Rectangle 805"/>
              <p:cNvSpPr>
                <a:spLocks noChangeArrowheads="1"/>
              </p:cNvSpPr>
              <p:nvPr/>
            </p:nvSpPr>
            <p:spPr bwMode="auto">
              <a:xfrm>
                <a:off x="4091" y="3117"/>
                <a:ext cx="115" cy="1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5395" name="Rectangle 803"/>
              <p:cNvSpPr>
                <a:spLocks noChangeArrowheads="1"/>
              </p:cNvSpPr>
              <p:nvPr/>
            </p:nvSpPr>
            <p:spPr bwMode="auto">
              <a:xfrm>
                <a:off x="4091" y="3004"/>
                <a:ext cx="115" cy="11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folHlink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5393" name="Rectangle 801"/>
              <p:cNvSpPr>
                <a:spLocks noChangeArrowheads="1"/>
              </p:cNvSpPr>
              <p:nvPr/>
            </p:nvSpPr>
            <p:spPr bwMode="auto">
              <a:xfrm>
                <a:off x="4091" y="2666"/>
                <a:ext cx="115" cy="112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5391" name="Rectangle 799"/>
              <p:cNvSpPr>
                <a:spLocks noChangeArrowheads="1"/>
              </p:cNvSpPr>
              <p:nvPr/>
            </p:nvSpPr>
            <p:spPr bwMode="auto">
              <a:xfrm>
                <a:off x="4091" y="2554"/>
                <a:ext cx="115" cy="1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5389" name="Rectangle 797"/>
              <p:cNvSpPr>
                <a:spLocks noChangeArrowheads="1"/>
              </p:cNvSpPr>
              <p:nvPr/>
            </p:nvSpPr>
            <p:spPr bwMode="auto">
              <a:xfrm>
                <a:off x="4091" y="2441"/>
                <a:ext cx="115" cy="11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5387" name="Rectangle 795"/>
              <p:cNvSpPr>
                <a:spLocks noChangeArrowheads="1"/>
              </p:cNvSpPr>
              <p:nvPr/>
            </p:nvSpPr>
            <p:spPr bwMode="auto">
              <a:xfrm>
                <a:off x="4091" y="2329"/>
                <a:ext cx="115" cy="1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5385" name="Rectangle 793"/>
              <p:cNvSpPr>
                <a:spLocks noChangeArrowheads="1"/>
              </p:cNvSpPr>
              <p:nvPr/>
            </p:nvSpPr>
            <p:spPr bwMode="auto">
              <a:xfrm>
                <a:off x="4091" y="2216"/>
                <a:ext cx="115" cy="11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5383" name="Rectangle 791"/>
              <p:cNvSpPr>
                <a:spLocks noChangeArrowheads="1"/>
              </p:cNvSpPr>
              <p:nvPr/>
            </p:nvSpPr>
            <p:spPr bwMode="auto">
              <a:xfrm>
                <a:off x="4091" y="2104"/>
                <a:ext cx="115" cy="1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5381" name="Rectangle 789"/>
              <p:cNvSpPr>
                <a:spLocks noChangeArrowheads="1"/>
              </p:cNvSpPr>
              <p:nvPr/>
            </p:nvSpPr>
            <p:spPr bwMode="auto">
              <a:xfrm>
                <a:off x="4091" y="1992"/>
                <a:ext cx="115" cy="112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5379" name="Rectangle 787"/>
              <p:cNvSpPr>
                <a:spLocks noChangeArrowheads="1"/>
              </p:cNvSpPr>
              <p:nvPr/>
            </p:nvSpPr>
            <p:spPr bwMode="auto">
              <a:xfrm>
                <a:off x="4091" y="1879"/>
                <a:ext cx="115" cy="11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folHlink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5377" name="Rectangle 785"/>
              <p:cNvSpPr>
                <a:spLocks noChangeArrowheads="1"/>
              </p:cNvSpPr>
              <p:nvPr/>
            </p:nvSpPr>
            <p:spPr bwMode="auto">
              <a:xfrm>
                <a:off x="4091" y="1767"/>
                <a:ext cx="115" cy="1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5375" name="Rectangle 783"/>
              <p:cNvSpPr>
                <a:spLocks noChangeArrowheads="1"/>
              </p:cNvSpPr>
              <p:nvPr/>
            </p:nvSpPr>
            <p:spPr bwMode="auto">
              <a:xfrm>
                <a:off x="3976" y="3117"/>
                <a:ext cx="115" cy="1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5373" name="Rectangle 781"/>
              <p:cNvSpPr>
                <a:spLocks noChangeArrowheads="1"/>
              </p:cNvSpPr>
              <p:nvPr/>
            </p:nvSpPr>
            <p:spPr bwMode="auto">
              <a:xfrm>
                <a:off x="3976" y="3004"/>
                <a:ext cx="115" cy="11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folHlink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5371" name="Rectangle 779"/>
              <p:cNvSpPr>
                <a:spLocks noChangeArrowheads="1"/>
              </p:cNvSpPr>
              <p:nvPr/>
            </p:nvSpPr>
            <p:spPr bwMode="auto">
              <a:xfrm>
                <a:off x="3976" y="2666"/>
                <a:ext cx="115" cy="1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5369" name="Rectangle 777"/>
              <p:cNvSpPr>
                <a:spLocks noChangeArrowheads="1"/>
              </p:cNvSpPr>
              <p:nvPr/>
            </p:nvSpPr>
            <p:spPr bwMode="auto">
              <a:xfrm>
                <a:off x="3976" y="2554"/>
                <a:ext cx="115" cy="1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5367" name="Rectangle 775"/>
              <p:cNvSpPr>
                <a:spLocks noChangeArrowheads="1"/>
              </p:cNvSpPr>
              <p:nvPr/>
            </p:nvSpPr>
            <p:spPr bwMode="auto">
              <a:xfrm>
                <a:off x="3976" y="2441"/>
                <a:ext cx="115" cy="11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5365" name="Rectangle 773"/>
              <p:cNvSpPr>
                <a:spLocks noChangeArrowheads="1"/>
              </p:cNvSpPr>
              <p:nvPr/>
            </p:nvSpPr>
            <p:spPr bwMode="auto">
              <a:xfrm>
                <a:off x="3976" y="2329"/>
                <a:ext cx="115" cy="1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5363" name="Rectangle 771"/>
              <p:cNvSpPr>
                <a:spLocks noChangeArrowheads="1"/>
              </p:cNvSpPr>
              <p:nvPr/>
            </p:nvSpPr>
            <p:spPr bwMode="auto">
              <a:xfrm>
                <a:off x="3976" y="2216"/>
                <a:ext cx="115" cy="11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5361" name="Rectangle 769"/>
              <p:cNvSpPr>
                <a:spLocks noChangeArrowheads="1"/>
              </p:cNvSpPr>
              <p:nvPr/>
            </p:nvSpPr>
            <p:spPr bwMode="auto">
              <a:xfrm>
                <a:off x="3976" y="2104"/>
                <a:ext cx="115" cy="1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5359" name="Rectangle 767"/>
              <p:cNvSpPr>
                <a:spLocks noChangeArrowheads="1"/>
              </p:cNvSpPr>
              <p:nvPr/>
            </p:nvSpPr>
            <p:spPr bwMode="auto">
              <a:xfrm>
                <a:off x="3976" y="1992"/>
                <a:ext cx="115" cy="1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5357" name="Rectangle 765"/>
              <p:cNvSpPr>
                <a:spLocks noChangeArrowheads="1"/>
              </p:cNvSpPr>
              <p:nvPr/>
            </p:nvSpPr>
            <p:spPr bwMode="auto">
              <a:xfrm>
                <a:off x="3976" y="1879"/>
                <a:ext cx="115" cy="113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5355" name="Rectangle 763"/>
              <p:cNvSpPr>
                <a:spLocks noChangeArrowheads="1"/>
              </p:cNvSpPr>
              <p:nvPr/>
            </p:nvSpPr>
            <p:spPr bwMode="auto">
              <a:xfrm>
                <a:off x="3976" y="1767"/>
                <a:ext cx="115" cy="1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5057" name="Rectangle 465"/>
              <p:cNvSpPr>
                <a:spLocks noChangeArrowheads="1"/>
              </p:cNvSpPr>
              <p:nvPr/>
            </p:nvSpPr>
            <p:spPr bwMode="auto">
              <a:xfrm>
                <a:off x="4436" y="3117"/>
                <a:ext cx="115" cy="1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5058" name="Rectangle 466"/>
              <p:cNvSpPr>
                <a:spLocks noChangeArrowheads="1"/>
              </p:cNvSpPr>
              <p:nvPr/>
            </p:nvSpPr>
            <p:spPr bwMode="auto">
              <a:xfrm>
                <a:off x="4321" y="3117"/>
                <a:ext cx="115" cy="1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5059" name="Rectangle 467"/>
              <p:cNvSpPr>
                <a:spLocks noChangeArrowheads="1"/>
              </p:cNvSpPr>
              <p:nvPr/>
            </p:nvSpPr>
            <p:spPr bwMode="auto">
              <a:xfrm>
                <a:off x="4206" y="3117"/>
                <a:ext cx="115" cy="1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5060" name="Rectangle 468"/>
              <p:cNvSpPr>
                <a:spLocks noChangeArrowheads="1"/>
              </p:cNvSpPr>
              <p:nvPr/>
            </p:nvSpPr>
            <p:spPr bwMode="auto">
              <a:xfrm>
                <a:off x="3861" y="3117"/>
                <a:ext cx="115" cy="1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5061" name="Rectangle 469"/>
              <p:cNvSpPr>
                <a:spLocks noChangeArrowheads="1"/>
              </p:cNvSpPr>
              <p:nvPr/>
            </p:nvSpPr>
            <p:spPr bwMode="auto">
              <a:xfrm>
                <a:off x="3746" y="3117"/>
                <a:ext cx="115" cy="1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5062" name="Rectangle 470"/>
              <p:cNvSpPr>
                <a:spLocks noChangeArrowheads="1"/>
              </p:cNvSpPr>
              <p:nvPr/>
            </p:nvSpPr>
            <p:spPr bwMode="auto">
              <a:xfrm>
                <a:off x="3631" y="3117"/>
                <a:ext cx="115" cy="112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5063" name="Rectangle 471"/>
              <p:cNvSpPr>
                <a:spLocks noChangeArrowheads="1"/>
              </p:cNvSpPr>
              <p:nvPr/>
            </p:nvSpPr>
            <p:spPr bwMode="auto">
              <a:xfrm>
                <a:off x="3516" y="3117"/>
                <a:ext cx="115" cy="1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5064" name="Rectangle 472"/>
              <p:cNvSpPr>
                <a:spLocks noChangeArrowheads="1"/>
              </p:cNvSpPr>
              <p:nvPr/>
            </p:nvSpPr>
            <p:spPr bwMode="auto">
              <a:xfrm>
                <a:off x="3401" y="3117"/>
                <a:ext cx="115" cy="1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5065" name="Rectangle 473"/>
              <p:cNvSpPr>
                <a:spLocks noChangeArrowheads="1"/>
              </p:cNvSpPr>
              <p:nvPr/>
            </p:nvSpPr>
            <p:spPr bwMode="auto">
              <a:xfrm>
                <a:off x="3286" y="3117"/>
                <a:ext cx="115" cy="1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5066" name="Rectangle 474"/>
              <p:cNvSpPr>
                <a:spLocks noChangeArrowheads="1"/>
              </p:cNvSpPr>
              <p:nvPr/>
            </p:nvSpPr>
            <p:spPr bwMode="auto">
              <a:xfrm>
                <a:off x="3171" y="3117"/>
                <a:ext cx="115" cy="1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5067" name="Rectangle 475"/>
              <p:cNvSpPr>
                <a:spLocks noChangeArrowheads="1"/>
              </p:cNvSpPr>
              <p:nvPr/>
            </p:nvSpPr>
            <p:spPr bwMode="auto">
              <a:xfrm>
                <a:off x="2826" y="3117"/>
                <a:ext cx="115" cy="1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5068" name="Rectangle 476"/>
              <p:cNvSpPr>
                <a:spLocks noChangeArrowheads="1"/>
              </p:cNvSpPr>
              <p:nvPr/>
            </p:nvSpPr>
            <p:spPr bwMode="auto">
              <a:xfrm>
                <a:off x="4436" y="3004"/>
                <a:ext cx="115" cy="11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5069" name="Rectangle 477"/>
              <p:cNvSpPr>
                <a:spLocks noChangeArrowheads="1"/>
              </p:cNvSpPr>
              <p:nvPr/>
            </p:nvSpPr>
            <p:spPr bwMode="auto">
              <a:xfrm>
                <a:off x="4321" y="3004"/>
                <a:ext cx="115" cy="11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5070" name="Rectangle 478"/>
              <p:cNvSpPr>
                <a:spLocks noChangeArrowheads="1"/>
              </p:cNvSpPr>
              <p:nvPr/>
            </p:nvSpPr>
            <p:spPr bwMode="auto">
              <a:xfrm>
                <a:off x="4206" y="3004"/>
                <a:ext cx="115" cy="11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folHlink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5071" name="Rectangle 479"/>
              <p:cNvSpPr>
                <a:spLocks noChangeArrowheads="1"/>
              </p:cNvSpPr>
              <p:nvPr/>
            </p:nvSpPr>
            <p:spPr bwMode="auto">
              <a:xfrm>
                <a:off x="3861" y="3004"/>
                <a:ext cx="115" cy="11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5072" name="Rectangle 480"/>
              <p:cNvSpPr>
                <a:spLocks noChangeArrowheads="1"/>
              </p:cNvSpPr>
              <p:nvPr/>
            </p:nvSpPr>
            <p:spPr bwMode="auto">
              <a:xfrm>
                <a:off x="3746" y="3004"/>
                <a:ext cx="115" cy="113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5073" name="Rectangle 481"/>
              <p:cNvSpPr>
                <a:spLocks noChangeArrowheads="1"/>
              </p:cNvSpPr>
              <p:nvPr/>
            </p:nvSpPr>
            <p:spPr bwMode="auto">
              <a:xfrm>
                <a:off x="3631" y="3004"/>
                <a:ext cx="115" cy="11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5074" name="Rectangle 482"/>
              <p:cNvSpPr>
                <a:spLocks noChangeArrowheads="1"/>
              </p:cNvSpPr>
              <p:nvPr/>
            </p:nvSpPr>
            <p:spPr bwMode="auto">
              <a:xfrm>
                <a:off x="3516" y="3004"/>
                <a:ext cx="115" cy="113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5075" name="Rectangle 483"/>
              <p:cNvSpPr>
                <a:spLocks noChangeArrowheads="1"/>
              </p:cNvSpPr>
              <p:nvPr/>
            </p:nvSpPr>
            <p:spPr bwMode="auto">
              <a:xfrm>
                <a:off x="3401" y="3004"/>
                <a:ext cx="115" cy="11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5076" name="Rectangle 484"/>
              <p:cNvSpPr>
                <a:spLocks noChangeArrowheads="1"/>
              </p:cNvSpPr>
              <p:nvPr/>
            </p:nvSpPr>
            <p:spPr bwMode="auto">
              <a:xfrm>
                <a:off x="3286" y="3004"/>
                <a:ext cx="115" cy="11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folHlink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5077" name="Rectangle 485"/>
              <p:cNvSpPr>
                <a:spLocks noChangeArrowheads="1"/>
              </p:cNvSpPr>
              <p:nvPr/>
            </p:nvSpPr>
            <p:spPr bwMode="auto">
              <a:xfrm>
                <a:off x="3171" y="3004"/>
                <a:ext cx="115" cy="11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5078" name="Rectangle 486"/>
              <p:cNvSpPr>
                <a:spLocks noChangeArrowheads="1"/>
              </p:cNvSpPr>
              <p:nvPr/>
            </p:nvSpPr>
            <p:spPr bwMode="auto">
              <a:xfrm>
                <a:off x="2826" y="3004"/>
                <a:ext cx="115" cy="11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5079" name="Rectangle 487"/>
              <p:cNvSpPr>
                <a:spLocks noChangeArrowheads="1"/>
              </p:cNvSpPr>
              <p:nvPr/>
            </p:nvSpPr>
            <p:spPr bwMode="auto">
              <a:xfrm>
                <a:off x="4436" y="2666"/>
                <a:ext cx="115" cy="1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5080" name="Rectangle 488"/>
              <p:cNvSpPr>
                <a:spLocks noChangeArrowheads="1"/>
              </p:cNvSpPr>
              <p:nvPr/>
            </p:nvSpPr>
            <p:spPr bwMode="auto">
              <a:xfrm>
                <a:off x="4321" y="2666"/>
                <a:ext cx="115" cy="1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folHlink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5081" name="Rectangle 489"/>
              <p:cNvSpPr>
                <a:spLocks noChangeArrowheads="1"/>
              </p:cNvSpPr>
              <p:nvPr/>
            </p:nvSpPr>
            <p:spPr bwMode="auto">
              <a:xfrm>
                <a:off x="4206" y="2666"/>
                <a:ext cx="115" cy="1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5082" name="Rectangle 490"/>
              <p:cNvSpPr>
                <a:spLocks noChangeArrowheads="1"/>
              </p:cNvSpPr>
              <p:nvPr/>
            </p:nvSpPr>
            <p:spPr bwMode="auto">
              <a:xfrm>
                <a:off x="3861" y="2666"/>
                <a:ext cx="115" cy="1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5083" name="Rectangle 491"/>
              <p:cNvSpPr>
                <a:spLocks noChangeArrowheads="1"/>
              </p:cNvSpPr>
              <p:nvPr/>
            </p:nvSpPr>
            <p:spPr bwMode="auto">
              <a:xfrm>
                <a:off x="3746" y="2666"/>
                <a:ext cx="115" cy="1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5084" name="Rectangle 492"/>
              <p:cNvSpPr>
                <a:spLocks noChangeArrowheads="1"/>
              </p:cNvSpPr>
              <p:nvPr/>
            </p:nvSpPr>
            <p:spPr bwMode="auto">
              <a:xfrm>
                <a:off x="3631" y="2666"/>
                <a:ext cx="115" cy="1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5085" name="Rectangle 493"/>
              <p:cNvSpPr>
                <a:spLocks noChangeArrowheads="1"/>
              </p:cNvSpPr>
              <p:nvPr/>
            </p:nvSpPr>
            <p:spPr bwMode="auto">
              <a:xfrm>
                <a:off x="3516" y="2666"/>
                <a:ext cx="115" cy="1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5086" name="Rectangle 494"/>
              <p:cNvSpPr>
                <a:spLocks noChangeArrowheads="1"/>
              </p:cNvSpPr>
              <p:nvPr/>
            </p:nvSpPr>
            <p:spPr bwMode="auto">
              <a:xfrm>
                <a:off x="3401" y="2666"/>
                <a:ext cx="115" cy="1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5087" name="Rectangle 495"/>
              <p:cNvSpPr>
                <a:spLocks noChangeArrowheads="1"/>
              </p:cNvSpPr>
              <p:nvPr/>
            </p:nvSpPr>
            <p:spPr bwMode="auto">
              <a:xfrm>
                <a:off x="3286" y="2666"/>
                <a:ext cx="115" cy="1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5088" name="Rectangle 496"/>
              <p:cNvSpPr>
                <a:spLocks noChangeArrowheads="1"/>
              </p:cNvSpPr>
              <p:nvPr/>
            </p:nvSpPr>
            <p:spPr bwMode="auto">
              <a:xfrm>
                <a:off x="3171" y="2666"/>
                <a:ext cx="115" cy="112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5089" name="Rectangle 497"/>
              <p:cNvSpPr>
                <a:spLocks noChangeArrowheads="1"/>
              </p:cNvSpPr>
              <p:nvPr/>
            </p:nvSpPr>
            <p:spPr bwMode="auto">
              <a:xfrm>
                <a:off x="2826" y="2666"/>
                <a:ext cx="115" cy="1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5090" name="Rectangle 498"/>
              <p:cNvSpPr>
                <a:spLocks noChangeArrowheads="1"/>
              </p:cNvSpPr>
              <p:nvPr/>
            </p:nvSpPr>
            <p:spPr bwMode="auto">
              <a:xfrm>
                <a:off x="4436" y="2554"/>
                <a:ext cx="115" cy="1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5091" name="Rectangle 499"/>
              <p:cNvSpPr>
                <a:spLocks noChangeArrowheads="1"/>
              </p:cNvSpPr>
              <p:nvPr/>
            </p:nvSpPr>
            <p:spPr bwMode="auto">
              <a:xfrm>
                <a:off x="4321" y="2554"/>
                <a:ext cx="115" cy="1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5092" name="Rectangle 500"/>
              <p:cNvSpPr>
                <a:spLocks noChangeArrowheads="1"/>
              </p:cNvSpPr>
              <p:nvPr/>
            </p:nvSpPr>
            <p:spPr bwMode="auto">
              <a:xfrm>
                <a:off x="4206" y="2554"/>
                <a:ext cx="115" cy="112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5093" name="Rectangle 501"/>
              <p:cNvSpPr>
                <a:spLocks noChangeArrowheads="1"/>
              </p:cNvSpPr>
              <p:nvPr/>
            </p:nvSpPr>
            <p:spPr bwMode="auto">
              <a:xfrm>
                <a:off x="3861" y="2554"/>
                <a:ext cx="115" cy="1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5094" name="Rectangle 502"/>
              <p:cNvSpPr>
                <a:spLocks noChangeArrowheads="1"/>
              </p:cNvSpPr>
              <p:nvPr/>
            </p:nvSpPr>
            <p:spPr bwMode="auto">
              <a:xfrm>
                <a:off x="3746" y="2554"/>
                <a:ext cx="115" cy="1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5095" name="Rectangle 503"/>
              <p:cNvSpPr>
                <a:spLocks noChangeArrowheads="1"/>
              </p:cNvSpPr>
              <p:nvPr/>
            </p:nvSpPr>
            <p:spPr bwMode="auto">
              <a:xfrm>
                <a:off x="3631" y="2554"/>
                <a:ext cx="115" cy="1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5096" name="Rectangle 504"/>
              <p:cNvSpPr>
                <a:spLocks noChangeArrowheads="1"/>
              </p:cNvSpPr>
              <p:nvPr/>
            </p:nvSpPr>
            <p:spPr bwMode="auto">
              <a:xfrm>
                <a:off x="3516" y="2554"/>
                <a:ext cx="115" cy="1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5097" name="Rectangle 505"/>
              <p:cNvSpPr>
                <a:spLocks noChangeArrowheads="1"/>
              </p:cNvSpPr>
              <p:nvPr/>
            </p:nvSpPr>
            <p:spPr bwMode="auto">
              <a:xfrm>
                <a:off x="3401" y="2554"/>
                <a:ext cx="115" cy="1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5098" name="Rectangle 506"/>
              <p:cNvSpPr>
                <a:spLocks noChangeArrowheads="1"/>
              </p:cNvSpPr>
              <p:nvPr/>
            </p:nvSpPr>
            <p:spPr bwMode="auto">
              <a:xfrm>
                <a:off x="3286" y="2554"/>
                <a:ext cx="115" cy="1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5099" name="Rectangle 507"/>
              <p:cNvSpPr>
                <a:spLocks noChangeArrowheads="1"/>
              </p:cNvSpPr>
              <p:nvPr/>
            </p:nvSpPr>
            <p:spPr bwMode="auto">
              <a:xfrm>
                <a:off x="3171" y="2554"/>
                <a:ext cx="115" cy="1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5100" name="Rectangle 508"/>
              <p:cNvSpPr>
                <a:spLocks noChangeArrowheads="1"/>
              </p:cNvSpPr>
              <p:nvPr/>
            </p:nvSpPr>
            <p:spPr bwMode="auto">
              <a:xfrm>
                <a:off x="2826" y="2554"/>
                <a:ext cx="115" cy="1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5101" name="Rectangle 509"/>
              <p:cNvSpPr>
                <a:spLocks noChangeArrowheads="1"/>
              </p:cNvSpPr>
              <p:nvPr/>
            </p:nvSpPr>
            <p:spPr bwMode="auto">
              <a:xfrm>
                <a:off x="4436" y="2441"/>
                <a:ext cx="115" cy="11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5102" name="Rectangle 510"/>
              <p:cNvSpPr>
                <a:spLocks noChangeArrowheads="1"/>
              </p:cNvSpPr>
              <p:nvPr/>
            </p:nvSpPr>
            <p:spPr bwMode="auto">
              <a:xfrm>
                <a:off x="4321" y="2441"/>
                <a:ext cx="115" cy="113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5103" name="Rectangle 511"/>
              <p:cNvSpPr>
                <a:spLocks noChangeArrowheads="1"/>
              </p:cNvSpPr>
              <p:nvPr/>
            </p:nvSpPr>
            <p:spPr bwMode="auto">
              <a:xfrm>
                <a:off x="4206" y="2441"/>
                <a:ext cx="115" cy="11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5104" name="Rectangle 512"/>
              <p:cNvSpPr>
                <a:spLocks noChangeArrowheads="1"/>
              </p:cNvSpPr>
              <p:nvPr/>
            </p:nvSpPr>
            <p:spPr bwMode="auto">
              <a:xfrm>
                <a:off x="3861" y="2441"/>
                <a:ext cx="115" cy="11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5105" name="Rectangle 513"/>
              <p:cNvSpPr>
                <a:spLocks noChangeArrowheads="1"/>
              </p:cNvSpPr>
              <p:nvPr/>
            </p:nvSpPr>
            <p:spPr bwMode="auto">
              <a:xfrm>
                <a:off x="3746" y="2441"/>
                <a:ext cx="115" cy="11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5106" name="Rectangle 514"/>
              <p:cNvSpPr>
                <a:spLocks noChangeArrowheads="1"/>
              </p:cNvSpPr>
              <p:nvPr/>
            </p:nvSpPr>
            <p:spPr bwMode="auto">
              <a:xfrm>
                <a:off x="3631" y="2441"/>
                <a:ext cx="115" cy="11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5107" name="Rectangle 515"/>
              <p:cNvSpPr>
                <a:spLocks noChangeArrowheads="1"/>
              </p:cNvSpPr>
              <p:nvPr/>
            </p:nvSpPr>
            <p:spPr bwMode="auto">
              <a:xfrm>
                <a:off x="3516" y="2441"/>
                <a:ext cx="115" cy="11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5108" name="Rectangle 516"/>
              <p:cNvSpPr>
                <a:spLocks noChangeArrowheads="1"/>
              </p:cNvSpPr>
              <p:nvPr/>
            </p:nvSpPr>
            <p:spPr bwMode="auto">
              <a:xfrm>
                <a:off x="3401" y="2441"/>
                <a:ext cx="115" cy="11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5109" name="Rectangle 517"/>
              <p:cNvSpPr>
                <a:spLocks noChangeArrowheads="1"/>
              </p:cNvSpPr>
              <p:nvPr/>
            </p:nvSpPr>
            <p:spPr bwMode="auto">
              <a:xfrm>
                <a:off x="3286" y="2441"/>
                <a:ext cx="115" cy="11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5110" name="Rectangle 518"/>
              <p:cNvSpPr>
                <a:spLocks noChangeArrowheads="1"/>
              </p:cNvSpPr>
              <p:nvPr/>
            </p:nvSpPr>
            <p:spPr bwMode="auto">
              <a:xfrm>
                <a:off x="3171" y="2441"/>
                <a:ext cx="115" cy="11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5111" name="Rectangle 519"/>
              <p:cNvSpPr>
                <a:spLocks noChangeArrowheads="1"/>
              </p:cNvSpPr>
              <p:nvPr/>
            </p:nvSpPr>
            <p:spPr bwMode="auto">
              <a:xfrm>
                <a:off x="2826" y="2441"/>
                <a:ext cx="115" cy="11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5112" name="Rectangle 520"/>
              <p:cNvSpPr>
                <a:spLocks noChangeArrowheads="1"/>
              </p:cNvSpPr>
              <p:nvPr/>
            </p:nvSpPr>
            <p:spPr bwMode="auto">
              <a:xfrm>
                <a:off x="4436" y="2329"/>
                <a:ext cx="115" cy="112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5113" name="Rectangle 521"/>
              <p:cNvSpPr>
                <a:spLocks noChangeArrowheads="1"/>
              </p:cNvSpPr>
              <p:nvPr/>
            </p:nvSpPr>
            <p:spPr bwMode="auto">
              <a:xfrm>
                <a:off x="4321" y="2329"/>
                <a:ext cx="115" cy="1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5114" name="Rectangle 522"/>
              <p:cNvSpPr>
                <a:spLocks noChangeArrowheads="1"/>
              </p:cNvSpPr>
              <p:nvPr/>
            </p:nvSpPr>
            <p:spPr bwMode="auto">
              <a:xfrm>
                <a:off x="4206" y="2329"/>
                <a:ext cx="115" cy="1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5115" name="Rectangle 523"/>
              <p:cNvSpPr>
                <a:spLocks noChangeArrowheads="1"/>
              </p:cNvSpPr>
              <p:nvPr/>
            </p:nvSpPr>
            <p:spPr bwMode="auto">
              <a:xfrm>
                <a:off x="3861" y="2329"/>
                <a:ext cx="115" cy="1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5116" name="Rectangle 524"/>
              <p:cNvSpPr>
                <a:spLocks noChangeArrowheads="1"/>
              </p:cNvSpPr>
              <p:nvPr/>
            </p:nvSpPr>
            <p:spPr bwMode="auto">
              <a:xfrm>
                <a:off x="3746" y="2329"/>
                <a:ext cx="115" cy="1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5117" name="Rectangle 525"/>
              <p:cNvSpPr>
                <a:spLocks noChangeArrowheads="1"/>
              </p:cNvSpPr>
              <p:nvPr/>
            </p:nvSpPr>
            <p:spPr bwMode="auto">
              <a:xfrm>
                <a:off x="3631" y="2329"/>
                <a:ext cx="115" cy="112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5118" name="Rectangle 526"/>
              <p:cNvSpPr>
                <a:spLocks noChangeArrowheads="1"/>
              </p:cNvSpPr>
              <p:nvPr/>
            </p:nvSpPr>
            <p:spPr bwMode="auto">
              <a:xfrm>
                <a:off x="3516" y="2329"/>
                <a:ext cx="115" cy="1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5119" name="Rectangle 527"/>
              <p:cNvSpPr>
                <a:spLocks noChangeArrowheads="1"/>
              </p:cNvSpPr>
              <p:nvPr/>
            </p:nvSpPr>
            <p:spPr bwMode="auto">
              <a:xfrm>
                <a:off x="3401" y="2329"/>
                <a:ext cx="115" cy="1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5120" name="Rectangle 528"/>
              <p:cNvSpPr>
                <a:spLocks noChangeArrowheads="1"/>
              </p:cNvSpPr>
              <p:nvPr/>
            </p:nvSpPr>
            <p:spPr bwMode="auto">
              <a:xfrm>
                <a:off x="3286" y="2329"/>
                <a:ext cx="115" cy="1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5121" name="Rectangle 529"/>
              <p:cNvSpPr>
                <a:spLocks noChangeArrowheads="1"/>
              </p:cNvSpPr>
              <p:nvPr/>
            </p:nvSpPr>
            <p:spPr bwMode="auto">
              <a:xfrm>
                <a:off x="3171" y="2329"/>
                <a:ext cx="115" cy="1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5122" name="Rectangle 530"/>
              <p:cNvSpPr>
                <a:spLocks noChangeArrowheads="1"/>
              </p:cNvSpPr>
              <p:nvPr/>
            </p:nvSpPr>
            <p:spPr bwMode="auto">
              <a:xfrm>
                <a:off x="2826" y="2329"/>
                <a:ext cx="115" cy="112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5123" name="Rectangle 531"/>
              <p:cNvSpPr>
                <a:spLocks noChangeArrowheads="1"/>
              </p:cNvSpPr>
              <p:nvPr/>
            </p:nvSpPr>
            <p:spPr bwMode="auto">
              <a:xfrm>
                <a:off x="4436" y="2216"/>
                <a:ext cx="115" cy="11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5124" name="Rectangle 532"/>
              <p:cNvSpPr>
                <a:spLocks noChangeArrowheads="1"/>
              </p:cNvSpPr>
              <p:nvPr/>
            </p:nvSpPr>
            <p:spPr bwMode="auto">
              <a:xfrm>
                <a:off x="4321" y="2216"/>
                <a:ext cx="115" cy="113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5125" name="Rectangle 533"/>
              <p:cNvSpPr>
                <a:spLocks noChangeArrowheads="1"/>
              </p:cNvSpPr>
              <p:nvPr/>
            </p:nvSpPr>
            <p:spPr bwMode="auto">
              <a:xfrm>
                <a:off x="4206" y="2216"/>
                <a:ext cx="115" cy="11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5126" name="Rectangle 534"/>
              <p:cNvSpPr>
                <a:spLocks noChangeArrowheads="1"/>
              </p:cNvSpPr>
              <p:nvPr/>
            </p:nvSpPr>
            <p:spPr bwMode="auto">
              <a:xfrm>
                <a:off x="3861" y="2216"/>
                <a:ext cx="115" cy="11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5127" name="Rectangle 535"/>
              <p:cNvSpPr>
                <a:spLocks noChangeArrowheads="1"/>
              </p:cNvSpPr>
              <p:nvPr/>
            </p:nvSpPr>
            <p:spPr bwMode="auto">
              <a:xfrm>
                <a:off x="3746" y="2216"/>
                <a:ext cx="115" cy="11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5128" name="Rectangle 536"/>
              <p:cNvSpPr>
                <a:spLocks noChangeArrowheads="1"/>
              </p:cNvSpPr>
              <p:nvPr/>
            </p:nvSpPr>
            <p:spPr bwMode="auto">
              <a:xfrm>
                <a:off x="3631" y="2216"/>
                <a:ext cx="115" cy="11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5129" name="Rectangle 537"/>
              <p:cNvSpPr>
                <a:spLocks noChangeArrowheads="1"/>
              </p:cNvSpPr>
              <p:nvPr/>
            </p:nvSpPr>
            <p:spPr bwMode="auto">
              <a:xfrm>
                <a:off x="3516" y="2216"/>
                <a:ext cx="115" cy="11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5130" name="Rectangle 538"/>
              <p:cNvSpPr>
                <a:spLocks noChangeArrowheads="1"/>
              </p:cNvSpPr>
              <p:nvPr/>
            </p:nvSpPr>
            <p:spPr bwMode="auto">
              <a:xfrm>
                <a:off x="3401" y="2216"/>
                <a:ext cx="115" cy="11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5131" name="Rectangle 539"/>
              <p:cNvSpPr>
                <a:spLocks noChangeArrowheads="1"/>
              </p:cNvSpPr>
              <p:nvPr/>
            </p:nvSpPr>
            <p:spPr bwMode="auto">
              <a:xfrm>
                <a:off x="3286" y="2216"/>
                <a:ext cx="115" cy="11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5132" name="Rectangle 540"/>
              <p:cNvSpPr>
                <a:spLocks noChangeArrowheads="1"/>
              </p:cNvSpPr>
              <p:nvPr/>
            </p:nvSpPr>
            <p:spPr bwMode="auto">
              <a:xfrm>
                <a:off x="3171" y="2216"/>
                <a:ext cx="115" cy="11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5133" name="Rectangle 541"/>
              <p:cNvSpPr>
                <a:spLocks noChangeArrowheads="1"/>
              </p:cNvSpPr>
              <p:nvPr/>
            </p:nvSpPr>
            <p:spPr bwMode="auto">
              <a:xfrm>
                <a:off x="2826" y="2216"/>
                <a:ext cx="115" cy="11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5134" name="Rectangle 542"/>
              <p:cNvSpPr>
                <a:spLocks noChangeArrowheads="1"/>
              </p:cNvSpPr>
              <p:nvPr/>
            </p:nvSpPr>
            <p:spPr bwMode="auto">
              <a:xfrm>
                <a:off x="4436" y="2104"/>
                <a:ext cx="115" cy="1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5135" name="Rectangle 543"/>
              <p:cNvSpPr>
                <a:spLocks noChangeArrowheads="1"/>
              </p:cNvSpPr>
              <p:nvPr/>
            </p:nvSpPr>
            <p:spPr bwMode="auto">
              <a:xfrm>
                <a:off x="4321" y="2104"/>
                <a:ext cx="115" cy="1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5136" name="Rectangle 544"/>
              <p:cNvSpPr>
                <a:spLocks noChangeArrowheads="1"/>
              </p:cNvSpPr>
              <p:nvPr/>
            </p:nvSpPr>
            <p:spPr bwMode="auto">
              <a:xfrm>
                <a:off x="4206" y="2104"/>
                <a:ext cx="115" cy="112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5137" name="Rectangle 545"/>
              <p:cNvSpPr>
                <a:spLocks noChangeArrowheads="1"/>
              </p:cNvSpPr>
              <p:nvPr/>
            </p:nvSpPr>
            <p:spPr bwMode="auto">
              <a:xfrm>
                <a:off x="3861" y="2104"/>
                <a:ext cx="115" cy="1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5138" name="Rectangle 546"/>
              <p:cNvSpPr>
                <a:spLocks noChangeArrowheads="1"/>
              </p:cNvSpPr>
              <p:nvPr/>
            </p:nvSpPr>
            <p:spPr bwMode="auto">
              <a:xfrm>
                <a:off x="3746" y="2104"/>
                <a:ext cx="115" cy="1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5139" name="Rectangle 547"/>
              <p:cNvSpPr>
                <a:spLocks noChangeArrowheads="1"/>
              </p:cNvSpPr>
              <p:nvPr/>
            </p:nvSpPr>
            <p:spPr bwMode="auto">
              <a:xfrm>
                <a:off x="3631" y="2104"/>
                <a:ext cx="115" cy="1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5140" name="Rectangle 548"/>
              <p:cNvSpPr>
                <a:spLocks noChangeArrowheads="1"/>
              </p:cNvSpPr>
              <p:nvPr/>
            </p:nvSpPr>
            <p:spPr bwMode="auto">
              <a:xfrm>
                <a:off x="3516" y="2104"/>
                <a:ext cx="115" cy="1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5141" name="Rectangle 549"/>
              <p:cNvSpPr>
                <a:spLocks noChangeArrowheads="1"/>
              </p:cNvSpPr>
              <p:nvPr/>
            </p:nvSpPr>
            <p:spPr bwMode="auto">
              <a:xfrm>
                <a:off x="3401" y="2104"/>
                <a:ext cx="115" cy="1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5142" name="Rectangle 550"/>
              <p:cNvSpPr>
                <a:spLocks noChangeArrowheads="1"/>
              </p:cNvSpPr>
              <p:nvPr/>
            </p:nvSpPr>
            <p:spPr bwMode="auto">
              <a:xfrm>
                <a:off x="3286" y="2104"/>
                <a:ext cx="115" cy="1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5143" name="Rectangle 551"/>
              <p:cNvSpPr>
                <a:spLocks noChangeArrowheads="1"/>
              </p:cNvSpPr>
              <p:nvPr/>
            </p:nvSpPr>
            <p:spPr bwMode="auto">
              <a:xfrm>
                <a:off x="3171" y="2104"/>
                <a:ext cx="115" cy="1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5144" name="Rectangle 552"/>
              <p:cNvSpPr>
                <a:spLocks noChangeArrowheads="1"/>
              </p:cNvSpPr>
              <p:nvPr/>
            </p:nvSpPr>
            <p:spPr bwMode="auto">
              <a:xfrm>
                <a:off x="2826" y="2104"/>
                <a:ext cx="115" cy="1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5145" name="Rectangle 553"/>
              <p:cNvSpPr>
                <a:spLocks noChangeArrowheads="1"/>
              </p:cNvSpPr>
              <p:nvPr/>
            </p:nvSpPr>
            <p:spPr bwMode="auto">
              <a:xfrm>
                <a:off x="4436" y="1992"/>
                <a:ext cx="115" cy="1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5146" name="Rectangle 554"/>
              <p:cNvSpPr>
                <a:spLocks noChangeArrowheads="1"/>
              </p:cNvSpPr>
              <p:nvPr/>
            </p:nvSpPr>
            <p:spPr bwMode="auto">
              <a:xfrm>
                <a:off x="4321" y="1992"/>
                <a:ext cx="115" cy="1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folHlink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5147" name="Rectangle 555"/>
              <p:cNvSpPr>
                <a:spLocks noChangeArrowheads="1"/>
              </p:cNvSpPr>
              <p:nvPr/>
            </p:nvSpPr>
            <p:spPr bwMode="auto">
              <a:xfrm>
                <a:off x="4206" y="1992"/>
                <a:ext cx="115" cy="1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5148" name="Rectangle 556"/>
              <p:cNvSpPr>
                <a:spLocks noChangeArrowheads="1"/>
              </p:cNvSpPr>
              <p:nvPr/>
            </p:nvSpPr>
            <p:spPr bwMode="auto">
              <a:xfrm>
                <a:off x="3861" y="1992"/>
                <a:ext cx="115" cy="1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5149" name="Rectangle 557"/>
              <p:cNvSpPr>
                <a:spLocks noChangeArrowheads="1"/>
              </p:cNvSpPr>
              <p:nvPr/>
            </p:nvSpPr>
            <p:spPr bwMode="auto">
              <a:xfrm>
                <a:off x="3746" y="1992"/>
                <a:ext cx="115" cy="1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5150" name="Rectangle 558"/>
              <p:cNvSpPr>
                <a:spLocks noChangeArrowheads="1"/>
              </p:cNvSpPr>
              <p:nvPr/>
            </p:nvSpPr>
            <p:spPr bwMode="auto">
              <a:xfrm>
                <a:off x="3631" y="1992"/>
                <a:ext cx="115" cy="1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5151" name="Rectangle 559"/>
              <p:cNvSpPr>
                <a:spLocks noChangeArrowheads="1"/>
              </p:cNvSpPr>
              <p:nvPr/>
            </p:nvSpPr>
            <p:spPr bwMode="auto">
              <a:xfrm>
                <a:off x="3516" y="1992"/>
                <a:ext cx="115" cy="1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5152" name="Rectangle 560"/>
              <p:cNvSpPr>
                <a:spLocks noChangeArrowheads="1"/>
              </p:cNvSpPr>
              <p:nvPr/>
            </p:nvSpPr>
            <p:spPr bwMode="auto">
              <a:xfrm>
                <a:off x="3401" y="1992"/>
                <a:ext cx="115" cy="1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5153" name="Rectangle 561"/>
              <p:cNvSpPr>
                <a:spLocks noChangeArrowheads="1"/>
              </p:cNvSpPr>
              <p:nvPr/>
            </p:nvSpPr>
            <p:spPr bwMode="auto">
              <a:xfrm>
                <a:off x="3286" y="1992"/>
                <a:ext cx="115" cy="1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5154" name="Rectangle 562"/>
              <p:cNvSpPr>
                <a:spLocks noChangeArrowheads="1"/>
              </p:cNvSpPr>
              <p:nvPr/>
            </p:nvSpPr>
            <p:spPr bwMode="auto">
              <a:xfrm>
                <a:off x="3171" y="1992"/>
                <a:ext cx="115" cy="112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5155" name="Rectangle 563"/>
              <p:cNvSpPr>
                <a:spLocks noChangeArrowheads="1"/>
              </p:cNvSpPr>
              <p:nvPr/>
            </p:nvSpPr>
            <p:spPr bwMode="auto">
              <a:xfrm>
                <a:off x="2826" y="1992"/>
                <a:ext cx="115" cy="1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5156" name="Rectangle 564"/>
              <p:cNvSpPr>
                <a:spLocks noChangeArrowheads="1"/>
              </p:cNvSpPr>
              <p:nvPr/>
            </p:nvSpPr>
            <p:spPr bwMode="auto">
              <a:xfrm>
                <a:off x="4436" y="1879"/>
                <a:ext cx="115" cy="11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5157" name="Rectangle 565"/>
              <p:cNvSpPr>
                <a:spLocks noChangeArrowheads="1"/>
              </p:cNvSpPr>
              <p:nvPr/>
            </p:nvSpPr>
            <p:spPr bwMode="auto">
              <a:xfrm>
                <a:off x="4321" y="1879"/>
                <a:ext cx="115" cy="11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5158" name="Rectangle 566"/>
              <p:cNvSpPr>
                <a:spLocks noChangeArrowheads="1"/>
              </p:cNvSpPr>
              <p:nvPr/>
            </p:nvSpPr>
            <p:spPr bwMode="auto">
              <a:xfrm>
                <a:off x="4206" y="1879"/>
                <a:ext cx="115" cy="11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folHlink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5159" name="Rectangle 567"/>
              <p:cNvSpPr>
                <a:spLocks noChangeArrowheads="1"/>
              </p:cNvSpPr>
              <p:nvPr/>
            </p:nvSpPr>
            <p:spPr bwMode="auto">
              <a:xfrm>
                <a:off x="3861" y="1879"/>
                <a:ext cx="115" cy="11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5160" name="Rectangle 568"/>
              <p:cNvSpPr>
                <a:spLocks noChangeArrowheads="1"/>
              </p:cNvSpPr>
              <p:nvPr/>
            </p:nvSpPr>
            <p:spPr bwMode="auto">
              <a:xfrm>
                <a:off x="3746" y="1879"/>
                <a:ext cx="115" cy="11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5161" name="Rectangle 569"/>
              <p:cNvSpPr>
                <a:spLocks noChangeArrowheads="1"/>
              </p:cNvSpPr>
              <p:nvPr/>
            </p:nvSpPr>
            <p:spPr bwMode="auto">
              <a:xfrm>
                <a:off x="3631" y="1879"/>
                <a:ext cx="115" cy="11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5162" name="Rectangle 570"/>
              <p:cNvSpPr>
                <a:spLocks noChangeArrowheads="1"/>
              </p:cNvSpPr>
              <p:nvPr/>
            </p:nvSpPr>
            <p:spPr bwMode="auto">
              <a:xfrm>
                <a:off x="3516" y="1879"/>
                <a:ext cx="115" cy="11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5163" name="Rectangle 571"/>
              <p:cNvSpPr>
                <a:spLocks noChangeArrowheads="1"/>
              </p:cNvSpPr>
              <p:nvPr/>
            </p:nvSpPr>
            <p:spPr bwMode="auto">
              <a:xfrm>
                <a:off x="3401" y="1879"/>
                <a:ext cx="115" cy="11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5164" name="Rectangle 572"/>
              <p:cNvSpPr>
                <a:spLocks noChangeArrowheads="1"/>
              </p:cNvSpPr>
              <p:nvPr/>
            </p:nvSpPr>
            <p:spPr bwMode="auto">
              <a:xfrm>
                <a:off x="3286" y="1879"/>
                <a:ext cx="115" cy="113"/>
              </a:xfrm>
              <a:prstGeom prst="rect">
                <a:avLst/>
              </a:prstGeom>
              <a:solidFill>
                <a:srgbClr val="00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5165" name="Rectangle 573"/>
              <p:cNvSpPr>
                <a:spLocks noChangeArrowheads="1"/>
              </p:cNvSpPr>
              <p:nvPr/>
            </p:nvSpPr>
            <p:spPr bwMode="auto">
              <a:xfrm>
                <a:off x="3171" y="1879"/>
                <a:ext cx="115" cy="11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5166" name="Rectangle 574"/>
              <p:cNvSpPr>
                <a:spLocks noChangeArrowheads="1"/>
              </p:cNvSpPr>
              <p:nvPr/>
            </p:nvSpPr>
            <p:spPr bwMode="auto">
              <a:xfrm>
                <a:off x="2826" y="1879"/>
                <a:ext cx="115" cy="11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5167" name="Rectangle 575"/>
              <p:cNvSpPr>
                <a:spLocks noChangeArrowheads="1"/>
              </p:cNvSpPr>
              <p:nvPr/>
            </p:nvSpPr>
            <p:spPr bwMode="auto">
              <a:xfrm>
                <a:off x="4436" y="1767"/>
                <a:ext cx="115" cy="1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5168" name="Rectangle 576"/>
              <p:cNvSpPr>
                <a:spLocks noChangeArrowheads="1"/>
              </p:cNvSpPr>
              <p:nvPr/>
            </p:nvSpPr>
            <p:spPr bwMode="auto">
              <a:xfrm>
                <a:off x="4321" y="1767"/>
                <a:ext cx="115" cy="1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5169" name="Rectangle 577"/>
              <p:cNvSpPr>
                <a:spLocks noChangeArrowheads="1"/>
              </p:cNvSpPr>
              <p:nvPr/>
            </p:nvSpPr>
            <p:spPr bwMode="auto">
              <a:xfrm>
                <a:off x="4206" y="1767"/>
                <a:ext cx="115" cy="1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5170" name="Rectangle 578"/>
              <p:cNvSpPr>
                <a:spLocks noChangeArrowheads="1"/>
              </p:cNvSpPr>
              <p:nvPr/>
            </p:nvSpPr>
            <p:spPr bwMode="auto">
              <a:xfrm>
                <a:off x="3861" y="1767"/>
                <a:ext cx="115" cy="112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5171" name="Rectangle 579"/>
              <p:cNvSpPr>
                <a:spLocks noChangeArrowheads="1"/>
              </p:cNvSpPr>
              <p:nvPr/>
            </p:nvSpPr>
            <p:spPr bwMode="auto">
              <a:xfrm>
                <a:off x="3746" y="1767"/>
                <a:ext cx="115" cy="1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5172" name="Rectangle 580"/>
              <p:cNvSpPr>
                <a:spLocks noChangeArrowheads="1"/>
              </p:cNvSpPr>
              <p:nvPr/>
            </p:nvSpPr>
            <p:spPr bwMode="auto">
              <a:xfrm>
                <a:off x="3631" y="1767"/>
                <a:ext cx="115" cy="1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folHlink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5173" name="Rectangle 581"/>
              <p:cNvSpPr>
                <a:spLocks noChangeArrowheads="1"/>
              </p:cNvSpPr>
              <p:nvPr/>
            </p:nvSpPr>
            <p:spPr bwMode="auto">
              <a:xfrm>
                <a:off x="3516" y="1767"/>
                <a:ext cx="115" cy="1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5174" name="Rectangle 582"/>
              <p:cNvSpPr>
                <a:spLocks noChangeArrowheads="1"/>
              </p:cNvSpPr>
              <p:nvPr/>
            </p:nvSpPr>
            <p:spPr bwMode="auto">
              <a:xfrm>
                <a:off x="3401" y="1767"/>
                <a:ext cx="115" cy="112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5175" name="Rectangle 583"/>
              <p:cNvSpPr>
                <a:spLocks noChangeArrowheads="1"/>
              </p:cNvSpPr>
              <p:nvPr/>
            </p:nvSpPr>
            <p:spPr bwMode="auto">
              <a:xfrm>
                <a:off x="3286" y="1767"/>
                <a:ext cx="115" cy="1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5176" name="Rectangle 584"/>
              <p:cNvSpPr>
                <a:spLocks noChangeArrowheads="1"/>
              </p:cNvSpPr>
              <p:nvPr/>
            </p:nvSpPr>
            <p:spPr bwMode="auto">
              <a:xfrm>
                <a:off x="3171" y="1767"/>
                <a:ext cx="115" cy="1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5177" name="Rectangle 585"/>
              <p:cNvSpPr>
                <a:spLocks noChangeArrowheads="1"/>
              </p:cNvSpPr>
              <p:nvPr/>
            </p:nvSpPr>
            <p:spPr bwMode="auto">
              <a:xfrm>
                <a:off x="2826" y="1767"/>
                <a:ext cx="115" cy="1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20000"/>
                  </a:lnSpc>
                </a:pPr>
                <a:endParaRPr lang="en-US" sz="800"/>
              </a:p>
            </p:txBody>
          </p:sp>
          <p:sp>
            <p:nvSpPr>
              <p:cNvPr id="1135178" name="Line 586"/>
              <p:cNvSpPr>
                <a:spLocks noChangeShapeType="1"/>
              </p:cNvSpPr>
              <p:nvPr/>
            </p:nvSpPr>
            <p:spPr bwMode="auto">
              <a:xfrm>
                <a:off x="2826" y="1543"/>
                <a:ext cx="1725" cy="0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35179" name="Line 587"/>
              <p:cNvSpPr>
                <a:spLocks noChangeShapeType="1"/>
              </p:cNvSpPr>
              <p:nvPr/>
            </p:nvSpPr>
            <p:spPr bwMode="auto">
              <a:xfrm>
                <a:off x="2826" y="1879"/>
                <a:ext cx="1725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35180" name="Line 588"/>
              <p:cNvSpPr>
                <a:spLocks noChangeShapeType="1"/>
              </p:cNvSpPr>
              <p:nvPr/>
            </p:nvSpPr>
            <p:spPr bwMode="auto">
              <a:xfrm>
                <a:off x="2826" y="1992"/>
                <a:ext cx="1725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35181" name="Line 589"/>
              <p:cNvSpPr>
                <a:spLocks noChangeShapeType="1"/>
              </p:cNvSpPr>
              <p:nvPr/>
            </p:nvSpPr>
            <p:spPr bwMode="auto">
              <a:xfrm>
                <a:off x="2826" y="2104"/>
                <a:ext cx="1725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35182" name="Line 590"/>
              <p:cNvSpPr>
                <a:spLocks noChangeShapeType="1"/>
              </p:cNvSpPr>
              <p:nvPr/>
            </p:nvSpPr>
            <p:spPr bwMode="auto">
              <a:xfrm>
                <a:off x="2826" y="2216"/>
                <a:ext cx="1725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35183" name="Line 591"/>
              <p:cNvSpPr>
                <a:spLocks noChangeShapeType="1"/>
              </p:cNvSpPr>
              <p:nvPr/>
            </p:nvSpPr>
            <p:spPr bwMode="auto">
              <a:xfrm>
                <a:off x="2826" y="2329"/>
                <a:ext cx="1725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35184" name="Line 592"/>
              <p:cNvSpPr>
                <a:spLocks noChangeShapeType="1"/>
              </p:cNvSpPr>
              <p:nvPr/>
            </p:nvSpPr>
            <p:spPr bwMode="auto">
              <a:xfrm>
                <a:off x="2826" y="2441"/>
                <a:ext cx="1725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35185" name="Line 593"/>
              <p:cNvSpPr>
                <a:spLocks noChangeShapeType="1"/>
              </p:cNvSpPr>
              <p:nvPr/>
            </p:nvSpPr>
            <p:spPr bwMode="auto">
              <a:xfrm>
                <a:off x="2826" y="2554"/>
                <a:ext cx="1725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35186" name="Line 594"/>
              <p:cNvSpPr>
                <a:spLocks noChangeShapeType="1"/>
              </p:cNvSpPr>
              <p:nvPr/>
            </p:nvSpPr>
            <p:spPr bwMode="auto">
              <a:xfrm>
                <a:off x="2826" y="2666"/>
                <a:ext cx="1725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35187" name="Line 595"/>
              <p:cNvSpPr>
                <a:spLocks noChangeShapeType="1"/>
              </p:cNvSpPr>
              <p:nvPr/>
            </p:nvSpPr>
            <p:spPr bwMode="auto">
              <a:xfrm>
                <a:off x="2826" y="2778"/>
                <a:ext cx="1725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35188" name="Line 596"/>
              <p:cNvSpPr>
                <a:spLocks noChangeShapeType="1"/>
              </p:cNvSpPr>
              <p:nvPr/>
            </p:nvSpPr>
            <p:spPr bwMode="auto">
              <a:xfrm>
                <a:off x="2826" y="3117"/>
                <a:ext cx="1725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35189" name="Line 597"/>
              <p:cNvSpPr>
                <a:spLocks noChangeShapeType="1"/>
              </p:cNvSpPr>
              <p:nvPr/>
            </p:nvSpPr>
            <p:spPr bwMode="auto">
              <a:xfrm>
                <a:off x="2826" y="3229"/>
                <a:ext cx="1725" cy="0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35190" name="Line 598"/>
              <p:cNvSpPr>
                <a:spLocks noChangeShapeType="1"/>
              </p:cNvSpPr>
              <p:nvPr/>
            </p:nvSpPr>
            <p:spPr bwMode="auto">
              <a:xfrm>
                <a:off x="2826" y="1543"/>
                <a:ext cx="0" cy="1686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35191" name="Line 599"/>
              <p:cNvSpPr>
                <a:spLocks noChangeShapeType="1"/>
              </p:cNvSpPr>
              <p:nvPr/>
            </p:nvSpPr>
            <p:spPr bwMode="auto">
              <a:xfrm>
                <a:off x="2941" y="1543"/>
                <a:ext cx="0" cy="1686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35192" name="Line 600"/>
              <p:cNvSpPr>
                <a:spLocks noChangeShapeType="1"/>
              </p:cNvSpPr>
              <p:nvPr/>
            </p:nvSpPr>
            <p:spPr bwMode="auto">
              <a:xfrm>
                <a:off x="3286" y="1543"/>
                <a:ext cx="0" cy="1686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35193" name="Line 601"/>
              <p:cNvSpPr>
                <a:spLocks noChangeShapeType="1"/>
              </p:cNvSpPr>
              <p:nvPr/>
            </p:nvSpPr>
            <p:spPr bwMode="auto">
              <a:xfrm>
                <a:off x="3401" y="1543"/>
                <a:ext cx="0" cy="1686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35194" name="Line 602"/>
              <p:cNvSpPr>
                <a:spLocks noChangeShapeType="1"/>
              </p:cNvSpPr>
              <p:nvPr/>
            </p:nvSpPr>
            <p:spPr bwMode="auto">
              <a:xfrm>
                <a:off x="3516" y="1543"/>
                <a:ext cx="0" cy="1686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35195" name="Line 603"/>
              <p:cNvSpPr>
                <a:spLocks noChangeShapeType="1"/>
              </p:cNvSpPr>
              <p:nvPr/>
            </p:nvSpPr>
            <p:spPr bwMode="auto">
              <a:xfrm>
                <a:off x="3631" y="1543"/>
                <a:ext cx="0" cy="1686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35196" name="Line 604"/>
              <p:cNvSpPr>
                <a:spLocks noChangeShapeType="1"/>
              </p:cNvSpPr>
              <p:nvPr/>
            </p:nvSpPr>
            <p:spPr bwMode="auto">
              <a:xfrm>
                <a:off x="3746" y="1543"/>
                <a:ext cx="0" cy="1686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35197" name="Line 605"/>
              <p:cNvSpPr>
                <a:spLocks noChangeShapeType="1"/>
              </p:cNvSpPr>
              <p:nvPr/>
            </p:nvSpPr>
            <p:spPr bwMode="auto">
              <a:xfrm>
                <a:off x="3861" y="1543"/>
                <a:ext cx="0" cy="1686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35198" name="Line 606"/>
              <p:cNvSpPr>
                <a:spLocks noChangeShapeType="1"/>
              </p:cNvSpPr>
              <p:nvPr/>
            </p:nvSpPr>
            <p:spPr bwMode="auto">
              <a:xfrm>
                <a:off x="3976" y="1543"/>
                <a:ext cx="0" cy="1686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35199" name="Line 607"/>
              <p:cNvSpPr>
                <a:spLocks noChangeShapeType="1"/>
              </p:cNvSpPr>
              <p:nvPr/>
            </p:nvSpPr>
            <p:spPr bwMode="auto">
              <a:xfrm>
                <a:off x="4321" y="1543"/>
                <a:ext cx="0" cy="1686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35200" name="Line 608"/>
              <p:cNvSpPr>
                <a:spLocks noChangeShapeType="1"/>
              </p:cNvSpPr>
              <p:nvPr/>
            </p:nvSpPr>
            <p:spPr bwMode="auto">
              <a:xfrm>
                <a:off x="4436" y="1543"/>
                <a:ext cx="0" cy="1686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35201" name="Line 609"/>
              <p:cNvSpPr>
                <a:spLocks noChangeShapeType="1"/>
              </p:cNvSpPr>
              <p:nvPr/>
            </p:nvSpPr>
            <p:spPr bwMode="auto">
              <a:xfrm>
                <a:off x="4551" y="1543"/>
                <a:ext cx="0" cy="1686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35356" name="Line 764"/>
              <p:cNvSpPr>
                <a:spLocks noChangeShapeType="1"/>
              </p:cNvSpPr>
              <p:nvPr/>
            </p:nvSpPr>
            <p:spPr bwMode="auto">
              <a:xfrm>
                <a:off x="4091" y="1543"/>
                <a:ext cx="0" cy="1686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35378" name="Line 786"/>
              <p:cNvSpPr>
                <a:spLocks noChangeShapeType="1"/>
              </p:cNvSpPr>
              <p:nvPr/>
            </p:nvSpPr>
            <p:spPr bwMode="auto">
              <a:xfrm>
                <a:off x="4206" y="1543"/>
                <a:ext cx="0" cy="1686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35423" name="Line 831"/>
              <p:cNvSpPr>
                <a:spLocks noChangeShapeType="1"/>
              </p:cNvSpPr>
              <p:nvPr/>
            </p:nvSpPr>
            <p:spPr bwMode="auto">
              <a:xfrm>
                <a:off x="3056" y="1543"/>
                <a:ext cx="0" cy="1686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35445" name="Line 853"/>
              <p:cNvSpPr>
                <a:spLocks noChangeShapeType="1"/>
              </p:cNvSpPr>
              <p:nvPr/>
            </p:nvSpPr>
            <p:spPr bwMode="auto">
              <a:xfrm>
                <a:off x="3171" y="1543"/>
                <a:ext cx="0" cy="1686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35470" name="Line 878"/>
              <p:cNvSpPr>
                <a:spLocks noChangeShapeType="1"/>
              </p:cNvSpPr>
              <p:nvPr/>
            </p:nvSpPr>
            <p:spPr bwMode="auto">
              <a:xfrm>
                <a:off x="2826" y="1655"/>
                <a:ext cx="1725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35500" name="Line 908"/>
              <p:cNvSpPr>
                <a:spLocks noChangeShapeType="1"/>
              </p:cNvSpPr>
              <p:nvPr/>
            </p:nvSpPr>
            <p:spPr bwMode="auto">
              <a:xfrm>
                <a:off x="2826" y="1767"/>
                <a:ext cx="1725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35531" name="Line 939"/>
              <p:cNvSpPr>
                <a:spLocks noChangeShapeType="1"/>
              </p:cNvSpPr>
              <p:nvPr/>
            </p:nvSpPr>
            <p:spPr bwMode="auto">
              <a:xfrm>
                <a:off x="2826" y="2891"/>
                <a:ext cx="1725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35561" name="Line 969"/>
              <p:cNvSpPr>
                <a:spLocks noChangeShapeType="1"/>
              </p:cNvSpPr>
              <p:nvPr/>
            </p:nvSpPr>
            <p:spPr bwMode="auto">
              <a:xfrm>
                <a:off x="2826" y="3004"/>
                <a:ext cx="1725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1162257" name="Line 1041"/>
            <p:cNvSpPr>
              <a:spLocks noChangeShapeType="1"/>
            </p:cNvSpPr>
            <p:nvPr/>
          </p:nvSpPr>
          <p:spPr bwMode="auto">
            <a:xfrm>
              <a:off x="3340" y="1924"/>
              <a:ext cx="0" cy="466"/>
            </a:xfrm>
            <a:prstGeom prst="line">
              <a:avLst/>
            </a:prstGeom>
            <a:noFill/>
            <a:ln w="25400">
              <a:solidFill>
                <a:srgbClr val="FFFF00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62258" name="Line 1042"/>
            <p:cNvSpPr>
              <a:spLocks noChangeShapeType="1"/>
            </p:cNvSpPr>
            <p:nvPr/>
          </p:nvSpPr>
          <p:spPr bwMode="auto">
            <a:xfrm flipV="1">
              <a:off x="3343" y="2384"/>
              <a:ext cx="342" cy="1"/>
            </a:xfrm>
            <a:prstGeom prst="line">
              <a:avLst/>
            </a:prstGeom>
            <a:noFill/>
            <a:ln w="25400">
              <a:solidFill>
                <a:srgbClr val="FFFF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9847787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4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345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345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45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345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345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46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46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47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347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347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46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1346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1346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46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46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46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1346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1346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46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1346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1346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47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47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46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2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 nodeType="clickPar">
                      <p:stCondLst>
                        <p:cond delay="indefinite"/>
                      </p:stCondLst>
                      <p:childTnLst>
                        <p:par>
                          <p:cTn id="6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46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 nodeType="clickPar">
                      <p:stCondLst>
                        <p:cond delay="indefinite"/>
                      </p:stCondLst>
                      <p:childTnLst>
                        <p:par>
                          <p:cTn id="7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2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47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 nodeType="clickPar">
                      <p:stCondLst>
                        <p:cond delay="indefinite"/>
                      </p:stCondLst>
                      <p:childTnLst>
                        <p:par>
                          <p:cTn id="7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2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34595" grpId="0" build="p"/>
      <p:bldP spid="1134665" grpId="0" build="p"/>
      <p:bldP spid="1134666" grpId="0" build="p"/>
      <p:bldP spid="1134668" grpId="0" build="p"/>
      <p:bldP spid="1134669" grpId="0" build="p"/>
      <p:bldP spid="1134739" grpId="0" build="p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5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Distance Transform</a:t>
            </a:r>
          </a:p>
        </p:txBody>
      </p:sp>
      <p:sp>
        <p:nvSpPr>
          <p:cNvPr id="36352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63563" y="1728789"/>
            <a:ext cx="8234362" cy="1165188"/>
          </a:xfrm>
        </p:spPr>
        <p:txBody>
          <a:bodyPr/>
          <a:lstStyle/>
          <a:p>
            <a:pPr>
              <a:buFontTx/>
              <a:buNone/>
            </a:pPr>
            <a:r>
              <a:rPr lang="sk-SK" sz="2800" dirty="0"/>
              <a:t>Operátor aplikovaný na binárne obrazy</a:t>
            </a:r>
            <a:r>
              <a:rPr lang="en-US" sz="2800" dirty="0"/>
              <a:t> </a:t>
            </a:r>
            <a:endParaRPr lang="sk-SK" sz="2800" dirty="0"/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70" t="26507" r="9328" b="17253"/>
          <a:stretch/>
        </p:blipFill>
        <p:spPr bwMode="auto">
          <a:xfrm>
            <a:off x="122829" y="2757496"/>
            <a:ext cx="8802807" cy="3882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80429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5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Distance Transform</a:t>
            </a:r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34" t="21851" r="8321" b="20119"/>
          <a:stretch/>
        </p:blipFill>
        <p:spPr bwMode="auto">
          <a:xfrm>
            <a:off x="136478" y="2351977"/>
            <a:ext cx="8884693" cy="39760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73615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6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Distance Transform</a:t>
            </a:r>
          </a:p>
        </p:txBody>
      </p:sp>
      <p:pic>
        <p:nvPicPr>
          <p:cNvPr id="367619" name="Picture 3" descr="art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2362200"/>
            <a:ext cx="1690688" cy="1690688"/>
          </a:xfrm>
          <a:prstGeom prst="rect">
            <a:avLst/>
          </a:prstGeom>
          <a:noFill/>
          <a:ln w="12700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7620" name="Picture 4" descr="art5dst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2362200"/>
            <a:ext cx="1676400" cy="1676400"/>
          </a:xfrm>
          <a:prstGeom prst="rect">
            <a:avLst/>
          </a:prstGeom>
          <a:noFill/>
          <a:ln w="12700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7621" name="Picture 5" descr="art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2362200"/>
            <a:ext cx="1676400" cy="1676400"/>
          </a:xfrm>
          <a:prstGeom prst="rect">
            <a:avLst/>
          </a:prstGeom>
          <a:noFill/>
          <a:ln w="12700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7622" name="Picture 6" descr="art6dst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9400" y="2362200"/>
            <a:ext cx="1676400" cy="1676400"/>
          </a:xfrm>
          <a:prstGeom prst="rect">
            <a:avLst/>
          </a:prstGeom>
          <a:noFill/>
          <a:ln w="12700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7623" name="Picture 7" descr="art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4267200"/>
            <a:ext cx="1676400" cy="1676400"/>
          </a:xfrm>
          <a:prstGeom prst="rect">
            <a:avLst/>
          </a:prstGeom>
          <a:noFill/>
          <a:ln w="12700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7624" name="Picture 8" descr="art7dst1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4267200"/>
            <a:ext cx="1676400" cy="1676400"/>
          </a:xfrm>
          <a:prstGeom prst="rect">
            <a:avLst/>
          </a:prstGeom>
          <a:noFill/>
          <a:ln w="12700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7625" name="Picture 9" descr="art5cha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4267200"/>
            <a:ext cx="1676400" cy="1676400"/>
          </a:xfrm>
          <a:prstGeom prst="rect">
            <a:avLst/>
          </a:prstGeom>
          <a:noFill/>
          <a:ln w="12700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7626" name="Picture 10" descr="art5dst3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9400" y="4267200"/>
            <a:ext cx="1676400" cy="1676400"/>
          </a:xfrm>
          <a:prstGeom prst="rect">
            <a:avLst/>
          </a:prstGeom>
          <a:noFill/>
          <a:ln w="12700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32089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Vnímanie </a:t>
            </a:r>
            <a:r>
              <a:rPr lang="sk-SK" dirty="0" smtClean="0"/>
              <a:t>obrazu - kontrast</a:t>
            </a:r>
            <a:endParaRPr lang="sk-SK" dirty="0"/>
          </a:p>
        </p:txBody>
      </p:sp>
      <p:pic>
        <p:nvPicPr>
          <p:cNvPr id="2560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863" t="35969" r="24703" b="43822"/>
          <a:stretch/>
        </p:blipFill>
        <p:spPr bwMode="auto">
          <a:xfrm>
            <a:off x="1073887" y="2392327"/>
            <a:ext cx="7028121" cy="16161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32" t="55203" r="9768" b="33850"/>
          <a:stretch/>
        </p:blipFill>
        <p:spPr bwMode="auto">
          <a:xfrm>
            <a:off x="202019" y="4837813"/>
            <a:ext cx="8771859" cy="7071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21965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Vnímanie obrazu – vizuálne ilúzie</a:t>
            </a:r>
            <a:endParaRPr lang="sk-SK" dirty="0"/>
          </a:p>
        </p:txBody>
      </p:sp>
      <p:pic>
        <p:nvPicPr>
          <p:cNvPr id="2457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50" t="24600" r="9245" b="24134"/>
          <a:stretch/>
        </p:blipFill>
        <p:spPr bwMode="auto">
          <a:xfrm>
            <a:off x="212650" y="2835502"/>
            <a:ext cx="8697433" cy="31192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78507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1812" name="Rectangle 4"/>
          <p:cNvSpPr>
            <a:spLocks noChangeArrowheads="1"/>
          </p:cNvSpPr>
          <p:nvPr/>
        </p:nvSpPr>
        <p:spPr bwMode="auto">
          <a:xfrm>
            <a:off x="323850" y="188913"/>
            <a:ext cx="8496300" cy="86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b"/>
          <a:lstStyle/>
          <a:p>
            <a:pPr algn="ctr"/>
            <a:r>
              <a:rPr lang="sk-SK" sz="4400" dirty="0" smtClean="0">
                <a:solidFill>
                  <a:schemeClr val="tx2"/>
                </a:solidFill>
              </a:rPr>
              <a:t>Perceptual gruping - </a:t>
            </a:r>
            <a:r>
              <a:rPr lang="en-US" sz="4400" dirty="0" smtClean="0">
                <a:solidFill>
                  <a:schemeClr val="tx2"/>
                </a:solidFill>
              </a:rPr>
              <a:t>Gestalt </a:t>
            </a:r>
            <a:r>
              <a:rPr lang="en-US" sz="4400" dirty="0">
                <a:solidFill>
                  <a:schemeClr val="tx2"/>
                </a:solidFill>
              </a:rPr>
              <a:t>laws</a:t>
            </a:r>
          </a:p>
        </p:txBody>
      </p:sp>
      <p:pic>
        <p:nvPicPr>
          <p:cNvPr id="1271813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8500" y="1184275"/>
            <a:ext cx="5508625" cy="5189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55915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2836" name="Rectangle 4"/>
          <p:cNvSpPr>
            <a:spLocks noChangeArrowheads="1"/>
          </p:cNvSpPr>
          <p:nvPr/>
        </p:nvSpPr>
        <p:spPr bwMode="auto">
          <a:xfrm>
            <a:off x="323850" y="188913"/>
            <a:ext cx="8496300" cy="86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b"/>
          <a:lstStyle/>
          <a:p>
            <a:pPr algn="ctr"/>
            <a:r>
              <a:rPr lang="en-US" sz="4400">
                <a:solidFill>
                  <a:schemeClr val="tx2"/>
                </a:solidFill>
              </a:rPr>
              <a:t>Gestalt laws</a:t>
            </a:r>
          </a:p>
        </p:txBody>
      </p:sp>
      <p:pic>
        <p:nvPicPr>
          <p:cNvPr id="1272837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7975" y="1276350"/>
            <a:ext cx="3509963" cy="5108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98117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4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77813"/>
            <a:ext cx="7921625" cy="1139825"/>
          </a:xfrm>
        </p:spPr>
        <p:txBody>
          <a:bodyPr/>
          <a:lstStyle/>
          <a:p>
            <a:r>
              <a:rPr lang="sk-SK"/>
              <a:t>Histogram</a:t>
            </a:r>
            <a:endParaRPr lang="en-US"/>
          </a:p>
        </p:txBody>
      </p:sp>
      <p:sp>
        <p:nvSpPr>
          <p:cNvPr id="3686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808163"/>
            <a:ext cx="8229600" cy="4530725"/>
          </a:xfrm>
        </p:spPr>
        <p:txBody>
          <a:bodyPr/>
          <a:lstStyle/>
          <a:p>
            <a:endParaRPr lang="en-US" sz="2800" baseline="30000" dirty="0"/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91" t="45851" r="22127" b="32477"/>
          <a:stretch/>
        </p:blipFill>
        <p:spPr bwMode="auto">
          <a:xfrm>
            <a:off x="941696" y="1528548"/>
            <a:ext cx="6837528" cy="16513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3555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43" t="23537" r="3321" b="13515"/>
          <a:stretch/>
        </p:blipFill>
        <p:spPr bwMode="auto">
          <a:xfrm>
            <a:off x="1214651" y="3266032"/>
            <a:ext cx="6564573" cy="34281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77461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14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Histogram</a:t>
            </a:r>
          </a:p>
        </p:txBody>
      </p:sp>
      <p:sp>
        <p:nvSpPr>
          <p:cNvPr id="262149" name="Rectangle 5"/>
          <p:cNvSpPr>
            <a:spLocks noChangeArrowheads="1"/>
          </p:cNvSpPr>
          <p:nvPr/>
        </p:nvSpPr>
        <p:spPr bwMode="auto">
          <a:xfrm>
            <a:off x="387350" y="1433513"/>
            <a:ext cx="8356600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r>
              <a:rPr lang="sk-SK" sz="2800"/>
              <a:t>každej úrovni jasu priradí zodpovedajúcu početnosť v obraze </a:t>
            </a:r>
          </a:p>
        </p:txBody>
      </p:sp>
      <p:sp>
        <p:nvSpPr>
          <p:cNvPr id="262150" name="Rectangle 6"/>
          <p:cNvSpPr>
            <a:spLocks noChangeArrowheads="1"/>
          </p:cNvSpPr>
          <p:nvPr/>
        </p:nvSpPr>
        <p:spPr bwMode="auto">
          <a:xfrm>
            <a:off x="4795838" y="2716213"/>
            <a:ext cx="3751262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just"/>
            <a:r>
              <a:rPr lang="en-US" sz="2800"/>
              <a:t>v</a:t>
            </a:r>
            <a:r>
              <a:rPr lang="sk-SK" sz="2800"/>
              <a:t>yhladenie histogramu</a:t>
            </a:r>
          </a:p>
        </p:txBody>
      </p:sp>
      <p:pic>
        <p:nvPicPr>
          <p:cNvPr id="262151" name="Picture 7" descr="Ihist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86" t="3499" r="6725" b="5467"/>
          <a:stretch>
            <a:fillRect/>
          </a:stretch>
        </p:blipFill>
        <p:spPr bwMode="auto">
          <a:xfrm>
            <a:off x="320675" y="3397250"/>
            <a:ext cx="4124325" cy="322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2152" name="Picture 8" descr="IhistSm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44" t="4485" r="7335" b="6598"/>
          <a:stretch>
            <a:fillRect/>
          </a:stretch>
        </p:blipFill>
        <p:spPr bwMode="auto">
          <a:xfrm>
            <a:off x="4619625" y="3398838"/>
            <a:ext cx="4162425" cy="3238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08484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Vlastnosti histogramu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 smtClean="0"/>
              <a:t>Jasový histogram je globálny deskriptor </a:t>
            </a:r>
            <a:endParaRPr lang="en-US" dirty="0"/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567" t="24718" r="20187" b="11343"/>
          <a:stretch/>
        </p:blipFill>
        <p:spPr bwMode="auto">
          <a:xfrm>
            <a:off x="2238233" y="2301249"/>
            <a:ext cx="5295332" cy="43861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94176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694" t="20060" r="20074" b="16717"/>
          <a:stretch/>
        </p:blipFill>
        <p:spPr bwMode="auto">
          <a:xfrm>
            <a:off x="1705971" y="1173707"/>
            <a:ext cx="5636526" cy="4817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57553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Histogram stretching</a:t>
            </a:r>
            <a:endParaRPr lang="sk-SK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6567" y="3662916"/>
            <a:ext cx="8229600" cy="2535865"/>
          </a:xfrm>
        </p:spPr>
        <p:txBody>
          <a:bodyPr/>
          <a:lstStyle/>
          <a:p>
            <a:r>
              <a:rPr lang="en-US" dirty="0"/>
              <a:t>The formula requires finding the minimum and maximum pixel intensity multiply by levels of </a:t>
            </a:r>
            <a:r>
              <a:rPr lang="en-US" dirty="0" smtClean="0"/>
              <a:t>gray. If the </a:t>
            </a:r>
            <a:r>
              <a:rPr lang="en-US" dirty="0"/>
              <a:t>image is 8bpp, so levels of gray are 256.</a:t>
            </a:r>
            <a:endParaRPr lang="sk-SK" dirty="0"/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675" t="57829" r="42035" b="33075"/>
          <a:stretch/>
        </p:blipFill>
        <p:spPr bwMode="auto">
          <a:xfrm>
            <a:off x="2674088" y="1935125"/>
            <a:ext cx="3710763" cy="935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99330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Histogram equalization</a:t>
            </a:r>
            <a:endParaRPr lang="sk-SK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5302" y="2833578"/>
            <a:ext cx="8229600" cy="3694814"/>
          </a:xfrm>
        </p:spPr>
        <p:txBody>
          <a:bodyPr/>
          <a:lstStyle/>
          <a:p>
            <a:r>
              <a:rPr lang="en-US" dirty="0"/>
              <a:t>where </a:t>
            </a:r>
            <a:r>
              <a:rPr lang="en-US" dirty="0" err="1"/>
              <a:t>cdf</a:t>
            </a:r>
            <a:r>
              <a:rPr lang="en-US" baseline="-25000" dirty="0" err="1"/>
              <a:t>min</a:t>
            </a:r>
            <a:r>
              <a:rPr lang="en-US" dirty="0"/>
              <a:t> is the minimum non-zero value of the </a:t>
            </a:r>
            <a:r>
              <a:rPr lang="en-US" dirty="0" err="1" smtClean="0"/>
              <a:t>cdf</a:t>
            </a:r>
            <a:r>
              <a:rPr lang="en-US" dirty="0" smtClean="0"/>
              <a:t>,</a:t>
            </a:r>
          </a:p>
          <a:p>
            <a:r>
              <a:rPr lang="en-US" dirty="0" smtClean="0"/>
              <a:t> </a:t>
            </a:r>
            <a:r>
              <a:rPr lang="en-US" dirty="0"/>
              <a:t>M × N gives the image's number of pixels </a:t>
            </a:r>
            <a:r>
              <a:rPr lang="en-US" dirty="0" smtClean="0"/>
              <a:t>(M </a:t>
            </a:r>
            <a:r>
              <a:rPr lang="en-US" dirty="0"/>
              <a:t>is width and N the height) and </a:t>
            </a:r>
            <a:endParaRPr lang="en-US" dirty="0" smtClean="0"/>
          </a:p>
          <a:p>
            <a:r>
              <a:rPr lang="en-US" dirty="0" smtClean="0"/>
              <a:t>L </a:t>
            </a:r>
            <a:r>
              <a:rPr lang="en-US" dirty="0"/>
              <a:t>is the number of grey levels used (in most </a:t>
            </a:r>
            <a:r>
              <a:rPr lang="en-US" dirty="0" smtClean="0"/>
              <a:t>cases 256</a:t>
            </a:r>
            <a:r>
              <a:rPr lang="en-US" dirty="0"/>
              <a:t>).</a:t>
            </a:r>
            <a:endParaRPr lang="sk-SK" dirty="0"/>
          </a:p>
        </p:txBody>
      </p:sp>
      <p:pic>
        <p:nvPicPr>
          <p:cNvPr id="2457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26" t="71008" r="61163" b="21033"/>
          <a:stretch/>
        </p:blipFill>
        <p:spPr bwMode="auto">
          <a:xfrm>
            <a:off x="2158406" y="1754373"/>
            <a:ext cx="4391247" cy="8187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53366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2560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14" t="24780" r="41919" b="12170"/>
          <a:stretch/>
        </p:blipFill>
        <p:spPr bwMode="auto">
          <a:xfrm>
            <a:off x="563524" y="223284"/>
            <a:ext cx="8187070" cy="64858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04042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19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Prahovanie histogramu </a:t>
            </a:r>
          </a:p>
        </p:txBody>
      </p:sp>
      <p:sp>
        <p:nvSpPr>
          <p:cNvPr id="264197" name="Rectangle 5"/>
          <p:cNvSpPr>
            <a:spLocks noChangeArrowheads="1"/>
          </p:cNvSpPr>
          <p:nvPr/>
        </p:nvSpPr>
        <p:spPr bwMode="auto">
          <a:xfrm>
            <a:off x="420688" y="1266825"/>
            <a:ext cx="8215312" cy="3081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sk-SK" sz="2800"/>
          </a:p>
          <a:p>
            <a:r>
              <a:rPr lang="sk-SK" sz="2800"/>
              <a:t>prahová (hraničná) hodnota: p(i)</a:t>
            </a:r>
            <a:r>
              <a:rPr lang="en-US" sz="2800"/>
              <a:t>, i=0,..n</a:t>
            </a:r>
            <a:endParaRPr lang="sk-SK" sz="2800"/>
          </a:p>
          <a:p>
            <a:r>
              <a:rPr lang="sk-SK" sz="2800"/>
              <a:t>reprezentatívna farba: f(i)</a:t>
            </a:r>
            <a:r>
              <a:rPr lang="en-US" sz="2800"/>
              <a:t>, i=1,..n  </a:t>
            </a:r>
            <a:r>
              <a:rPr lang="sk-SK" sz="2800"/>
              <a:t>- voľba </a:t>
            </a:r>
          </a:p>
          <a:p>
            <a:endParaRPr lang="sk-SK" sz="2800"/>
          </a:p>
          <a:p>
            <a:r>
              <a:rPr lang="sk-SK" sz="2800">
                <a:sym typeface="Symbol" pitchFamily="18" charset="2"/>
              </a:rPr>
              <a:t> body obrazu s intenzitou I(x,y)</a:t>
            </a:r>
            <a:endParaRPr lang="sk-SK" sz="2800"/>
          </a:p>
          <a:p>
            <a:r>
              <a:rPr lang="sk-SK" sz="2800">
                <a:sym typeface="Symbol" pitchFamily="18" charset="2"/>
              </a:rPr>
              <a:t> </a:t>
            </a:r>
            <a:r>
              <a:rPr lang="sk-SK" sz="2800"/>
              <a:t>i</a:t>
            </a:r>
            <a:r>
              <a:rPr lang="en-US" sz="2800"/>
              <a:t>=1,..n</a:t>
            </a:r>
            <a:r>
              <a:rPr lang="sk-SK" sz="2800"/>
              <a:t> </a:t>
            </a:r>
            <a:endParaRPr lang="sk-SK" sz="2800">
              <a:sym typeface="Symbol" pitchFamily="18" charset="2"/>
            </a:endParaRPr>
          </a:p>
          <a:p>
            <a:r>
              <a:rPr lang="sk-SK" sz="2800">
                <a:sym typeface="Symbol" pitchFamily="18" charset="2"/>
              </a:rPr>
              <a:t>ak     p(i-1) </a:t>
            </a:r>
            <a:r>
              <a:rPr lang="sk-SK" sz="2800"/>
              <a:t> I(x,y) ≤ p(i)</a:t>
            </a:r>
            <a:r>
              <a:rPr lang="sk-SK" sz="2800">
                <a:sym typeface="Symbol" pitchFamily="18" charset="2"/>
              </a:rPr>
              <a:t>    tak   I(x,y) = f(i)</a:t>
            </a:r>
          </a:p>
        </p:txBody>
      </p:sp>
      <p:sp>
        <p:nvSpPr>
          <p:cNvPr id="264199" name="Rectangle 7"/>
          <p:cNvSpPr>
            <a:spLocks noChangeArrowheads="1"/>
          </p:cNvSpPr>
          <p:nvPr/>
        </p:nvSpPr>
        <p:spPr bwMode="auto">
          <a:xfrm>
            <a:off x="0" y="30432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264198" name="Object 6"/>
          <p:cNvGraphicFramePr>
            <a:graphicFrameLocks noChangeAspect="1"/>
          </p:cNvGraphicFramePr>
          <p:nvPr/>
        </p:nvGraphicFramePr>
        <p:xfrm>
          <a:off x="463550" y="4697413"/>
          <a:ext cx="4030663" cy="13382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664" name="Image" r:id="rId3" imgW="2322576" imgH="774192" progId="Photoshop.Image.6">
                  <p:embed/>
                </p:oleObj>
              </mc:Choice>
              <mc:Fallback>
                <p:oleObj name="Image" r:id="rId3" imgW="2322576" imgH="774192" progId="Photoshop.Image.6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3550" y="4697413"/>
                        <a:ext cx="4030663" cy="13382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4201" name="Rectangle 9"/>
          <p:cNvSpPr>
            <a:spLocks noChangeArrowheads="1"/>
          </p:cNvSpPr>
          <p:nvPr/>
        </p:nvSpPr>
        <p:spPr bwMode="auto">
          <a:xfrm>
            <a:off x="0" y="30432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264200" name="Object 8"/>
          <p:cNvGraphicFramePr>
            <a:graphicFrameLocks noChangeAspect="1"/>
          </p:cNvGraphicFramePr>
          <p:nvPr/>
        </p:nvGraphicFramePr>
        <p:xfrm>
          <a:off x="4745038" y="4695825"/>
          <a:ext cx="4025900" cy="1336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665" name="Image" r:id="rId5" imgW="2322576" imgH="774192" progId="Photoshop.Image.6">
                  <p:embed/>
                </p:oleObj>
              </mc:Choice>
              <mc:Fallback>
                <p:oleObj name="Image" r:id="rId5" imgW="2322576" imgH="774192" progId="Photoshop.Image.6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45038" y="4695825"/>
                        <a:ext cx="4025900" cy="13366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66626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4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Prahovanie</a:t>
            </a:r>
          </a:p>
        </p:txBody>
      </p:sp>
      <p:sp>
        <p:nvSpPr>
          <p:cNvPr id="266245" name="Rectangle 5"/>
          <p:cNvSpPr>
            <a:spLocks noChangeArrowheads="1"/>
          </p:cNvSpPr>
          <p:nvPr/>
        </p:nvSpPr>
        <p:spPr bwMode="auto">
          <a:xfrm>
            <a:off x="460375" y="1600200"/>
            <a:ext cx="8154988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r>
              <a:rPr lang="sk-SK" sz="2800"/>
              <a:t>adaptívne – hľadáme lokálne minimá</a:t>
            </a:r>
          </a:p>
        </p:txBody>
      </p:sp>
      <p:pic>
        <p:nvPicPr>
          <p:cNvPr id="266246" name="Picture 6" descr="IhistSmDy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87" t="4144" r="7300" b="6616"/>
          <a:stretch>
            <a:fillRect/>
          </a:stretch>
        </p:blipFill>
        <p:spPr bwMode="auto">
          <a:xfrm>
            <a:off x="1917700" y="2306638"/>
            <a:ext cx="5362575" cy="417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16196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34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Výsledok</a:t>
            </a:r>
          </a:p>
        </p:txBody>
      </p:sp>
      <p:pic>
        <p:nvPicPr>
          <p:cNvPr id="270342" name="Picture 6" descr="IthrDynRGB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01" t="11667" r="10501" b="11667"/>
          <a:stretch>
            <a:fillRect/>
          </a:stretch>
        </p:blipFill>
        <p:spPr bwMode="auto">
          <a:xfrm>
            <a:off x="4192588" y="3167063"/>
            <a:ext cx="4643437" cy="33797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0341" name="Picture 5" descr="IthrDyn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76" t="11334" r="10751" b="11667"/>
          <a:stretch>
            <a:fillRect/>
          </a:stretch>
        </p:blipFill>
        <p:spPr bwMode="auto">
          <a:xfrm>
            <a:off x="512763" y="1350963"/>
            <a:ext cx="4625975" cy="3386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0343" name="Picture 7" descr="IhistSmDyn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87" t="4144" r="7300" b="6616"/>
          <a:stretch>
            <a:fillRect/>
          </a:stretch>
        </p:blipFill>
        <p:spPr bwMode="auto">
          <a:xfrm>
            <a:off x="6256338" y="914400"/>
            <a:ext cx="2547937" cy="198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14088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29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Prahovanie</a:t>
            </a:r>
          </a:p>
        </p:txBody>
      </p:sp>
      <p:sp>
        <p:nvSpPr>
          <p:cNvPr id="268293" name="Rectangle 5"/>
          <p:cNvSpPr>
            <a:spLocks noChangeArrowheads="1"/>
          </p:cNvSpPr>
          <p:nvPr/>
        </p:nvSpPr>
        <p:spPr bwMode="auto">
          <a:xfrm>
            <a:off x="473075" y="1747838"/>
            <a:ext cx="5414963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sk-SK" sz="2800"/>
              <a:t>pevný prah – pravidelné intervaly</a:t>
            </a:r>
          </a:p>
        </p:txBody>
      </p:sp>
      <p:pic>
        <p:nvPicPr>
          <p:cNvPr id="268294" name="Picture 6" descr="IhistSmSt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63" t="4076" r="7890" b="6781"/>
          <a:stretch>
            <a:fillRect/>
          </a:stretch>
        </p:blipFill>
        <p:spPr bwMode="auto">
          <a:xfrm>
            <a:off x="1789113" y="2320925"/>
            <a:ext cx="5449887" cy="4273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41256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38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Výsledok</a:t>
            </a:r>
          </a:p>
        </p:txBody>
      </p:sp>
      <p:pic>
        <p:nvPicPr>
          <p:cNvPr id="272390" name="Picture 6" descr="IthrStaRGB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26" t="11168" r="10376" b="11168"/>
          <a:stretch>
            <a:fillRect/>
          </a:stretch>
        </p:blipFill>
        <p:spPr bwMode="auto">
          <a:xfrm>
            <a:off x="4110038" y="3068638"/>
            <a:ext cx="4616450" cy="3382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2389" name="Picture 5" descr="IthrSta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76" t="11168" r="10501" b="11334"/>
          <a:stretch>
            <a:fillRect/>
          </a:stretch>
        </p:blipFill>
        <p:spPr bwMode="auto">
          <a:xfrm>
            <a:off x="598488" y="1444625"/>
            <a:ext cx="4606925" cy="3384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2391" name="Picture 7" descr="IhistSmSta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63" t="4076" r="7890" b="6781"/>
          <a:stretch>
            <a:fillRect/>
          </a:stretch>
        </p:blipFill>
        <p:spPr bwMode="auto">
          <a:xfrm>
            <a:off x="5999163" y="766763"/>
            <a:ext cx="2692400" cy="2111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40301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6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7588250" cy="1143000"/>
          </a:xfrm>
        </p:spPr>
        <p:txBody>
          <a:bodyPr/>
          <a:lstStyle/>
          <a:p>
            <a:r>
              <a:rPr lang="sk-SK"/>
              <a:t>Porovnanie</a:t>
            </a:r>
          </a:p>
        </p:txBody>
      </p:sp>
      <p:pic>
        <p:nvPicPr>
          <p:cNvPr id="274438" name="Picture 6" descr="IthrSta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76" t="11168" r="10501" b="11334"/>
          <a:stretch>
            <a:fillRect/>
          </a:stretch>
        </p:blipFill>
        <p:spPr bwMode="auto">
          <a:xfrm>
            <a:off x="4537075" y="3473450"/>
            <a:ext cx="4606925" cy="3384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4437" name="Picture 5" descr="IthrDyn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76" t="11334" r="10751" b="11667"/>
          <a:stretch>
            <a:fillRect/>
          </a:stretch>
        </p:blipFill>
        <p:spPr bwMode="auto">
          <a:xfrm>
            <a:off x="538163" y="2274888"/>
            <a:ext cx="4625975" cy="3386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4439" name="Text Box 7"/>
          <p:cNvSpPr txBox="1">
            <a:spLocks noChangeArrowheads="1"/>
          </p:cNvSpPr>
          <p:nvPr/>
        </p:nvSpPr>
        <p:spPr bwMode="auto">
          <a:xfrm>
            <a:off x="976313" y="1609725"/>
            <a:ext cx="347027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sk-SK" sz="2800"/>
              <a:t>adaptívne vs. pevné </a:t>
            </a:r>
            <a:endParaRPr lang="en-US" sz="2800"/>
          </a:p>
        </p:txBody>
      </p:sp>
      <p:sp>
        <p:nvSpPr>
          <p:cNvPr id="274440" name="Text Box 8"/>
          <p:cNvSpPr txBox="1">
            <a:spLocks noChangeArrowheads="1"/>
          </p:cNvSpPr>
          <p:nvPr/>
        </p:nvSpPr>
        <p:spPr bwMode="auto">
          <a:xfrm>
            <a:off x="1076325" y="6140450"/>
            <a:ext cx="226377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sk-SK" sz="2800"/>
              <a:t>účel použitia </a:t>
            </a:r>
            <a:endParaRPr lang="en-US" sz="2800"/>
          </a:p>
        </p:txBody>
      </p:sp>
      <p:pic>
        <p:nvPicPr>
          <p:cNvPr id="274441" name="Picture 9" descr="I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26" t="11371" r="10504" b="11633"/>
          <a:stretch>
            <a:fillRect/>
          </a:stretch>
        </p:blipFill>
        <p:spPr bwMode="auto">
          <a:xfrm>
            <a:off x="5984875" y="0"/>
            <a:ext cx="3159125" cy="2309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47969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276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19" t="12196" r="17849" b="4083"/>
          <a:stretch/>
        </p:blipFill>
        <p:spPr bwMode="auto">
          <a:xfrm>
            <a:off x="0" y="-6356"/>
            <a:ext cx="9143999" cy="68643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953195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286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85" t="11964" r="17791" b="3592"/>
          <a:stretch/>
        </p:blipFill>
        <p:spPr bwMode="auto">
          <a:xfrm>
            <a:off x="0" y="-33739"/>
            <a:ext cx="9143999" cy="68917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989645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tream">
  <a:themeElements>
    <a:clrScheme name="Stream 1">
      <a:dk1>
        <a:srgbClr val="000514"/>
      </a:dk1>
      <a:lt1>
        <a:srgbClr val="FFFFFF"/>
      </a:lt1>
      <a:dk2>
        <a:srgbClr val="003399"/>
      </a:dk2>
      <a:lt2>
        <a:srgbClr val="E5E5FF"/>
      </a:lt2>
      <a:accent1>
        <a:srgbClr val="0099CC"/>
      </a:accent1>
      <a:accent2>
        <a:srgbClr val="A886E0"/>
      </a:accent2>
      <a:accent3>
        <a:srgbClr val="AAADCA"/>
      </a:accent3>
      <a:accent4>
        <a:srgbClr val="DADADA"/>
      </a:accent4>
      <a:accent5>
        <a:srgbClr val="AACAE2"/>
      </a:accent5>
      <a:accent6>
        <a:srgbClr val="9879CB"/>
      </a:accent6>
      <a:hlink>
        <a:srgbClr val="FFCC00"/>
      </a:hlink>
      <a:folHlink>
        <a:srgbClr val="FFFFCC"/>
      </a:folHlink>
    </a:clrScheme>
    <a:fontScheme name="Stream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Garamond" pitchFamily="18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Garamond" pitchFamily="18" charset="0"/>
            <a:cs typeface="Arial" charset="0"/>
          </a:defRPr>
        </a:defPPr>
      </a:lstStyle>
    </a:lnDef>
  </a:objectDefaults>
  <a:extraClrSchemeLst>
    <a:extraClrScheme>
      <a:clrScheme name="Stream 1">
        <a:dk1>
          <a:srgbClr val="000514"/>
        </a:dk1>
        <a:lt1>
          <a:srgbClr val="FFFFFF"/>
        </a:lt1>
        <a:dk2>
          <a:srgbClr val="003399"/>
        </a:dk2>
        <a:lt2>
          <a:srgbClr val="E5E5FF"/>
        </a:lt2>
        <a:accent1>
          <a:srgbClr val="0099CC"/>
        </a:accent1>
        <a:accent2>
          <a:srgbClr val="A886E0"/>
        </a:accent2>
        <a:accent3>
          <a:srgbClr val="AAADCA"/>
        </a:accent3>
        <a:accent4>
          <a:srgbClr val="DADADA"/>
        </a:accent4>
        <a:accent5>
          <a:srgbClr val="AACAE2"/>
        </a:accent5>
        <a:accent6>
          <a:srgbClr val="9879CB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2">
        <a:dk1>
          <a:srgbClr val="3E3E5C"/>
        </a:dk1>
        <a:lt1>
          <a:srgbClr val="FFFFFF"/>
        </a:lt1>
        <a:dk2>
          <a:srgbClr val="666699"/>
        </a:dk2>
        <a:lt2>
          <a:srgbClr val="DFDFE9"/>
        </a:lt2>
        <a:accent1>
          <a:srgbClr val="CC66FF"/>
        </a:accent1>
        <a:accent2>
          <a:srgbClr val="679ACD"/>
        </a:accent2>
        <a:accent3>
          <a:srgbClr val="B8B8CA"/>
        </a:accent3>
        <a:accent4>
          <a:srgbClr val="DADADA"/>
        </a:accent4>
        <a:accent5>
          <a:srgbClr val="E2B8FF"/>
        </a:accent5>
        <a:accent6>
          <a:srgbClr val="5D8BBA"/>
        </a:accent6>
        <a:hlink>
          <a:srgbClr val="CCE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3">
        <a:dk1>
          <a:srgbClr val="2A5400"/>
        </a:dk1>
        <a:lt1>
          <a:srgbClr val="FFFFFF"/>
        </a:lt1>
        <a:dk2>
          <a:srgbClr val="4A9400"/>
        </a:dk2>
        <a:lt2>
          <a:srgbClr val="BAE8BA"/>
        </a:lt2>
        <a:accent1>
          <a:srgbClr val="33CC33"/>
        </a:accent1>
        <a:accent2>
          <a:srgbClr val="99CC00"/>
        </a:accent2>
        <a:accent3>
          <a:srgbClr val="B1C8AA"/>
        </a:accent3>
        <a:accent4>
          <a:srgbClr val="DADADA"/>
        </a:accent4>
        <a:accent5>
          <a:srgbClr val="ADE2AD"/>
        </a:accent5>
        <a:accent6>
          <a:srgbClr val="8AB900"/>
        </a:accent6>
        <a:hlink>
          <a:srgbClr val="99FF33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4">
        <a:dk1>
          <a:srgbClr val="000000"/>
        </a:dk1>
        <a:lt1>
          <a:srgbClr val="FFFFFF"/>
        </a:lt1>
        <a:dk2>
          <a:srgbClr val="51596D"/>
        </a:dk2>
        <a:lt2>
          <a:srgbClr val="DDDDDD"/>
        </a:lt2>
        <a:accent1>
          <a:srgbClr val="787E8A"/>
        </a:accent1>
        <a:accent2>
          <a:srgbClr val="339966"/>
        </a:accent2>
        <a:accent3>
          <a:srgbClr val="B3B5BA"/>
        </a:accent3>
        <a:accent4>
          <a:srgbClr val="DADADA"/>
        </a:accent4>
        <a:accent5>
          <a:srgbClr val="BEC0C4"/>
        </a:accent5>
        <a:accent6>
          <a:srgbClr val="2D8A5C"/>
        </a:accent6>
        <a:hlink>
          <a:srgbClr val="00FFFF"/>
        </a:hlink>
        <a:folHlink>
          <a:srgbClr val="74B6D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5">
        <a:dk1>
          <a:srgbClr val="5C1F00"/>
        </a:dk1>
        <a:lt1>
          <a:srgbClr val="FFFFFF"/>
        </a:lt1>
        <a:dk2>
          <a:srgbClr val="8C0000"/>
        </a:dk2>
        <a:lt2>
          <a:srgbClr val="DFD293"/>
        </a:lt2>
        <a:accent1>
          <a:srgbClr val="FF6845"/>
        </a:accent1>
        <a:accent2>
          <a:srgbClr val="BE7960"/>
        </a:accent2>
        <a:accent3>
          <a:srgbClr val="C5AAAA"/>
        </a:accent3>
        <a:accent4>
          <a:srgbClr val="DADADA"/>
        </a:accent4>
        <a:accent5>
          <a:srgbClr val="FFB9B0"/>
        </a:accent5>
        <a:accent6>
          <a:srgbClr val="AC6D56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6">
        <a:dk1>
          <a:srgbClr val="5E4444"/>
        </a:dk1>
        <a:lt1>
          <a:srgbClr val="F7F3F3"/>
        </a:lt1>
        <a:dk2>
          <a:srgbClr val="8A6362"/>
        </a:dk2>
        <a:lt2>
          <a:srgbClr val="D8C1BA"/>
        </a:lt2>
        <a:accent1>
          <a:srgbClr val="CC6600"/>
        </a:accent1>
        <a:accent2>
          <a:srgbClr val="C16059"/>
        </a:accent2>
        <a:accent3>
          <a:srgbClr val="C4B7B7"/>
        </a:accent3>
        <a:accent4>
          <a:srgbClr val="D3D0D0"/>
        </a:accent4>
        <a:accent5>
          <a:srgbClr val="E2B8AA"/>
        </a:accent5>
        <a:accent6>
          <a:srgbClr val="AF5650"/>
        </a:accent6>
        <a:hlink>
          <a:srgbClr val="FFCC00"/>
        </a:hlink>
        <a:folHlink>
          <a:srgbClr val="CBB55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7">
        <a:dk1>
          <a:srgbClr val="7F6737"/>
        </a:dk1>
        <a:lt1>
          <a:srgbClr val="FFFFFF"/>
        </a:lt1>
        <a:dk2>
          <a:srgbClr val="BFA673"/>
        </a:dk2>
        <a:lt2>
          <a:srgbClr val="E6E3AA"/>
        </a:lt2>
        <a:accent1>
          <a:srgbClr val="FFCC00"/>
        </a:accent1>
        <a:accent2>
          <a:srgbClr val="808000"/>
        </a:accent2>
        <a:accent3>
          <a:srgbClr val="DCD0BC"/>
        </a:accent3>
        <a:accent4>
          <a:srgbClr val="DADADA"/>
        </a:accent4>
        <a:accent5>
          <a:srgbClr val="FFE2AA"/>
        </a:accent5>
        <a:accent6>
          <a:srgbClr val="737300"/>
        </a:accent6>
        <a:hlink>
          <a:srgbClr val="784700"/>
        </a:hlink>
        <a:folHlink>
          <a:srgbClr val="9A72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8">
        <a:dk1>
          <a:srgbClr val="4B2500"/>
        </a:dk1>
        <a:lt1>
          <a:srgbClr val="F9F0D3"/>
        </a:lt1>
        <a:dk2>
          <a:srgbClr val="A69564"/>
        </a:dk2>
        <a:lt2>
          <a:srgbClr val="EFDEAF"/>
        </a:lt2>
        <a:accent1>
          <a:srgbClr val="FFFFE3"/>
        </a:accent1>
        <a:accent2>
          <a:srgbClr val="BFBFA7"/>
        </a:accent2>
        <a:accent3>
          <a:srgbClr val="FBF6E6"/>
        </a:accent3>
        <a:accent4>
          <a:srgbClr val="3F1E00"/>
        </a:accent4>
        <a:accent5>
          <a:srgbClr val="FFFFEF"/>
        </a:accent5>
        <a:accent6>
          <a:srgbClr val="ADAD97"/>
        </a:accent6>
        <a:hlink>
          <a:srgbClr val="7B6D47"/>
        </a:hlink>
        <a:folHlink>
          <a:srgbClr val="A99D2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eam 9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CEC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2F4FF"/>
        </a:accent5>
        <a:accent6>
          <a:srgbClr val="2D2D8A"/>
        </a:accent6>
        <a:hlink>
          <a:srgbClr val="6600FF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Stream</Template>
  <TotalTime>8550</TotalTime>
  <Words>1734</Words>
  <Application>Microsoft Office PowerPoint</Application>
  <PresentationFormat>On-screen Show (4:3)</PresentationFormat>
  <Paragraphs>335</Paragraphs>
  <Slides>90</Slides>
  <Notes>8</Notes>
  <HiddenSlides>9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3</vt:i4>
      </vt:variant>
      <vt:variant>
        <vt:lpstr>Slide Titles</vt:lpstr>
      </vt:variant>
      <vt:variant>
        <vt:i4>90</vt:i4>
      </vt:variant>
    </vt:vector>
  </HeadingPairs>
  <TitlesOfParts>
    <vt:vector size="94" baseType="lpstr">
      <vt:lpstr>Stream</vt:lpstr>
      <vt:lpstr>Image</vt:lpstr>
      <vt:lpstr>Equation</vt:lpstr>
      <vt:lpstr>Rovnica</vt:lpstr>
      <vt:lpstr>Snímanie obrazu a jeho vlastnosti</vt:lpstr>
      <vt:lpstr>Kamera a snímanie obrazu camera obscura (tmavá komora)</vt:lpstr>
      <vt:lpstr>PowerPoint Presentation</vt:lpstr>
      <vt:lpstr>PowerPoint Presentation</vt:lpstr>
      <vt:lpstr>PowerPoint Presentation</vt:lpstr>
      <vt:lpstr>Šošovky</vt:lpstr>
      <vt:lpstr>PowerPoint Presentation</vt:lpstr>
      <vt:lpstr>Proces snímania obrazu</vt:lpstr>
      <vt:lpstr>Základy projektívnej geometrie</vt:lpstr>
      <vt:lpstr>PowerPoint Presentation</vt:lpstr>
      <vt:lpstr>PowerPoint Presentation</vt:lpstr>
      <vt:lpstr>Homogénne súradnice</vt:lpstr>
      <vt:lpstr>Geometria jednoduchej perspektívnej kamery</vt:lpstr>
      <vt:lpstr>PowerPoint Presentation</vt:lpstr>
      <vt:lpstr>Svetový Euklidovský súradnicový systém</vt:lpstr>
      <vt:lpstr>Súradnicový euklidovský systém kamery: </vt:lpstr>
      <vt:lpstr>Obrazový euklidovský súradnicový systém </vt:lpstr>
      <vt:lpstr>Obrazový afinný súradnicový systém </vt:lpstr>
      <vt:lpstr>Základný koncept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Kalibrácia kamery</vt:lpstr>
      <vt:lpstr>PowerPoint Presentation</vt:lpstr>
      <vt:lpstr>PowerPoint Presentation</vt:lpstr>
      <vt:lpstr>Epipolar geometry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Kamery</vt:lpstr>
      <vt:lpstr>PowerPoint Presentation</vt:lpstr>
      <vt:lpstr>CCD kamera </vt:lpstr>
      <vt:lpstr>CCD kamera</vt:lpstr>
      <vt:lpstr>CCD čip</vt:lpstr>
      <vt:lpstr>Problémy CCD čipu</vt:lpstr>
      <vt:lpstr>Farebný obraz</vt:lpstr>
      <vt:lpstr>CMOS kamery</vt:lpstr>
      <vt:lpstr>PowerPoint Presentation</vt:lpstr>
      <vt:lpstr>Foveon X3 vs. Bayer </vt:lpstr>
      <vt:lpstr> CCD Array  Human Eye</vt:lpstr>
      <vt:lpstr>Vlastnosti obrazu</vt:lpstr>
      <vt:lpstr>PowerPoint Presentation</vt:lpstr>
      <vt:lpstr>Obraz ako funkcia</vt:lpstr>
      <vt:lpstr>Digitalizácia obrazu</vt:lpstr>
      <vt:lpstr>PowerPoint Presentation</vt:lpstr>
      <vt:lpstr>Typy mriežky</vt:lpstr>
      <vt:lpstr>Susednosť a spojitosť pixlov</vt:lpstr>
      <vt:lpstr>Paradox pretínajúcej čiary</vt:lpstr>
      <vt:lpstr>Kvantizácia</vt:lpstr>
      <vt:lpstr>PowerPoint Presentation</vt:lpstr>
      <vt:lpstr>PowerPoint Presentation</vt:lpstr>
      <vt:lpstr>PowerPoint Presentation</vt:lpstr>
      <vt:lpstr>Problém priestorovej kvantizácie</vt:lpstr>
      <vt:lpstr>Metriky </vt:lpstr>
      <vt:lpstr>Metriky </vt:lpstr>
      <vt:lpstr>Distance Transform</vt:lpstr>
      <vt:lpstr>Distance Transform</vt:lpstr>
      <vt:lpstr>Distance Transform</vt:lpstr>
      <vt:lpstr>Vnímanie obrazu - kontrast</vt:lpstr>
      <vt:lpstr>Vnímanie obrazu – vizuálne ilúzie</vt:lpstr>
      <vt:lpstr>PowerPoint Presentation</vt:lpstr>
      <vt:lpstr>PowerPoint Presentation</vt:lpstr>
      <vt:lpstr>Histogram</vt:lpstr>
      <vt:lpstr>Histogram</vt:lpstr>
      <vt:lpstr>Vlastnosti histogramu</vt:lpstr>
      <vt:lpstr>PowerPoint Presentation</vt:lpstr>
      <vt:lpstr>Histogram stretching</vt:lpstr>
      <vt:lpstr>Histogram equalization</vt:lpstr>
      <vt:lpstr>PowerPoint Presentation</vt:lpstr>
      <vt:lpstr>Prahovanie histogramu </vt:lpstr>
      <vt:lpstr>Prahovanie</vt:lpstr>
      <vt:lpstr>Výsledok</vt:lpstr>
      <vt:lpstr>Prahovanie</vt:lpstr>
      <vt:lpstr>Výsledok</vt:lpstr>
      <vt:lpstr>Porovnanie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Snímka 1</dc:title>
  <dc:creator>Elena</dc:creator>
  <cp:lastModifiedBy>Lenovo User</cp:lastModifiedBy>
  <cp:revision>289</cp:revision>
  <dcterms:created xsi:type="dcterms:W3CDTF">2005-02-06T16:59:11Z</dcterms:created>
  <dcterms:modified xsi:type="dcterms:W3CDTF">2018-10-23T09:04:54Z</dcterms:modified>
</cp:coreProperties>
</file>